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Lst>
  <p:notesMasterIdLst>
    <p:notesMasterId r:id="rId5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notesMaster" Target="notesMasters/notesMaster1.xml"/><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e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e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e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e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e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e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e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e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e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e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e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e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e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jpe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jpe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jpe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jpe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jpe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jpe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jpeg"/><Relationship Id="rId2" Type="http://schemas.openxmlformats.org/officeDocument/2006/relationships/slideLayout" Target="../slideLayouts/slideLayout1.xml"/><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jpeg"/><Relationship Id="rId2" Type="http://schemas.openxmlformats.org/officeDocument/2006/relationships/slideLayout" Target="../slideLayouts/slideLayout1.xml"/><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jpeg"/><Relationship Id="rId2" Type="http://schemas.openxmlformats.org/officeDocument/2006/relationships/slideLayout" Target="../slideLayouts/slideLayout1.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jpeg"/><Relationship Id="rId2" Type="http://schemas.openxmlformats.org/officeDocument/2006/relationships/slideLayout" Target="../slideLayouts/slideLayout1.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jpeg"/><Relationship Id="rId2" Type="http://schemas.openxmlformats.org/officeDocument/2006/relationships/slideLayout" Target="../slideLayouts/slideLayout1.xml"/><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jpeg"/><Relationship Id="rId2" Type="http://schemas.openxmlformats.org/officeDocument/2006/relationships/slideLayout" Target="../slideLayouts/slideLayout1.xml"/><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jpeg"/><Relationship Id="rId2" Type="http://schemas.openxmlformats.org/officeDocument/2006/relationships/slideLayout" Target="../slideLayouts/slideLayout1.xml"/><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jpeg"/><Relationship Id="rId2" Type="http://schemas.openxmlformats.org/officeDocument/2006/relationships/slideLayout" Target="../slideLayouts/slideLayout1.xml"/><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jpeg"/><Relationship Id="rId2" Type="http://schemas.openxmlformats.org/officeDocument/2006/relationships/slideLayout" Target="../slideLayouts/slideLayout1.xml"/><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image" Target="../media/image-38-1.jpeg"/><Relationship Id="rId2" Type="http://schemas.openxmlformats.org/officeDocument/2006/relationships/slideLayout" Target="../slideLayouts/slideLayout1.xml"/><Relationship Id="rId3"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image" Target="../media/image-39-1.jpeg"/><Relationship Id="rId2" Type="http://schemas.openxmlformats.org/officeDocument/2006/relationships/slideLayout" Target="../slideLayouts/slideLayout1.xml"/><Relationship Id="rId3"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image" Target="../media/image-40-1.jpeg"/><Relationship Id="rId2" Type="http://schemas.openxmlformats.org/officeDocument/2006/relationships/slideLayout" Target="../slideLayouts/slideLayout1.xml"/><Relationship Id="rId3"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image" Target="../media/image-41-1.jpeg"/><Relationship Id="rId2" Type="http://schemas.openxmlformats.org/officeDocument/2006/relationships/slideLayout" Target="../slideLayouts/slideLayout1.xml"/><Relationship Id="rId3"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image" Target="../media/image-42-1.jpeg"/><Relationship Id="rId2" Type="http://schemas.openxmlformats.org/officeDocument/2006/relationships/slideLayout" Target="../slideLayouts/slideLayout1.xml"/><Relationship Id="rId3"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image" Target="../media/image-43-1.jpeg"/><Relationship Id="rId2" Type="http://schemas.openxmlformats.org/officeDocument/2006/relationships/slideLayout" Target="../slideLayouts/slideLayout1.xml"/><Relationship Id="rId3"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image" Target="../media/image-44-1.jpeg"/><Relationship Id="rId2" Type="http://schemas.openxmlformats.org/officeDocument/2006/relationships/slideLayout" Target="../slideLayouts/slideLayout1.xml"/><Relationship Id="rId3"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image" Target="../media/image-45-1.jpeg"/><Relationship Id="rId2" Type="http://schemas.openxmlformats.org/officeDocument/2006/relationships/slideLayout" Target="../slideLayouts/slideLayout1.xml"/><Relationship Id="rId3"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image" Target="../media/image-46-1.jpeg"/><Relationship Id="rId2" Type="http://schemas.openxmlformats.org/officeDocument/2006/relationships/slideLayout" Target="../slideLayouts/slideLayout1.xml"/><Relationship Id="rId3"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image" Target="../media/image-47-1.jpeg"/><Relationship Id="rId2" Type="http://schemas.openxmlformats.org/officeDocument/2006/relationships/slideLayout" Target="../slideLayouts/slideLayout1.xml"/><Relationship Id="rId3"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image" Target="../media/image-48-1.jpeg"/><Relationship Id="rId2" Type="http://schemas.openxmlformats.org/officeDocument/2006/relationships/image" Target="../media/image-48-2.jpeg"/><Relationship Id="rId3" Type="http://schemas.openxmlformats.org/officeDocument/2006/relationships/slideLayout" Target="../slideLayouts/slideLayout1.xml"/><Relationship Id="rId4"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image" Target="../media/image-49-1.jpeg"/><Relationship Id="rId2" Type="http://schemas.openxmlformats.org/officeDocument/2006/relationships/slideLayout" Target="../slideLayouts/slideLayout1.xml"/><Relationship Id="rId3"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image" Target="../media/image-50-1.jpeg"/><Relationship Id="rId2" Type="http://schemas.openxmlformats.org/officeDocument/2006/relationships/slideLayout" Target="../slideLayouts/slideLayout1.xml"/><Relationship Id="rId3"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image" Target="../media/image-51-1.jpeg"/><Relationship Id="rId2" Type="http://schemas.openxmlformats.org/officeDocument/2006/relationships/slideLayout" Target="../slideLayouts/slideLayout1.xml"/><Relationship Id="rId3"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image" Target="../media/image-52-1.jpeg"/><Relationship Id="rId2" Type="http://schemas.openxmlformats.org/officeDocument/2006/relationships/slideLayout" Target="../slideLayouts/slideLayout1.xml"/><Relationship Id="rId3"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image" Target="../media/image-53-1.jpeg"/><Relationship Id="rId2" Type="http://schemas.openxmlformats.org/officeDocument/2006/relationships/image" Target="../media/image-53-2.jpeg"/><Relationship Id="rId3" Type="http://schemas.openxmlformats.org/officeDocument/2006/relationships/slideLayout" Target="../slideLayouts/slideLayout1.xml"/><Relationship Id="rId4" Type="http://schemas.openxmlformats.org/officeDocument/2006/relationships/notesSlide" Target="../notesSlides/notesSlide53.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20C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429000" y="365760"/>
            <a:ext cx="2286000" cy="2286000"/>
          </a:xfrm>
          <a:prstGeom prst="rect">
            <a:avLst/>
          </a:prstGeom>
        </p:spPr>
      </p:pic>
      <p:sp>
        <p:nvSpPr>
          <p:cNvPr id="3" name="Text 0"/>
          <p:cNvSpPr/>
          <p:nvPr/>
        </p:nvSpPr>
        <p:spPr>
          <a:xfrm>
            <a:off x="457200" y="2743200"/>
            <a:ext cx="8229600" cy="640080"/>
          </a:xfrm>
          <a:prstGeom prst="rect">
            <a:avLst/>
          </a:prstGeom>
          <a:noFill/>
          <a:ln/>
        </p:spPr>
        <p:txBody>
          <a:bodyPr wrap="square" rtlCol="0" anchor="ctr"/>
          <a:lstStyle/>
          <a:p>
            <a:pPr algn="ctr" indent="0" marL="0">
              <a:buNone/>
            </a:pPr>
            <a:r>
              <a:rPr lang="en-US" sz="3000" b="1" dirty="0">
                <a:solidFill>
                  <a:srgbClr val="FFFFFF"/>
                </a:solidFill>
                <a:latin typeface="Arial" pitchFamily="34" charset="0"/>
                <a:ea typeface="Arial" pitchFamily="34" charset="-122"/>
                <a:cs typeface="Arial" pitchFamily="34" charset="-120"/>
              </a:rPr>
              <a:t>GOOGLE AUTOCOMPLETE &amp; AUTOSUGGEST</a:t>
            </a:r>
            <a:endParaRPr lang="en-US" sz="3000" dirty="0"/>
          </a:p>
        </p:txBody>
      </p:sp>
      <p:sp>
        <p:nvSpPr>
          <p:cNvPr id="4" name="Text 1"/>
          <p:cNvSpPr/>
          <p:nvPr/>
        </p:nvSpPr>
        <p:spPr>
          <a:xfrm>
            <a:off x="457200" y="3337560"/>
            <a:ext cx="8229600" cy="365760"/>
          </a:xfrm>
          <a:prstGeom prst="rect">
            <a:avLst/>
          </a:prstGeom>
          <a:noFill/>
          <a:ln/>
        </p:spPr>
        <p:txBody>
          <a:bodyPr wrap="square" rtlCol="0" anchor="ctr"/>
          <a:lstStyle/>
          <a:p>
            <a:pPr algn="ctr" indent="0" marL="0">
              <a:buNone/>
            </a:pPr>
            <a:r>
              <a:rPr lang="en-US" sz="1600" dirty="0">
                <a:solidFill>
                  <a:srgbClr val="FFFF00"/>
                </a:solidFill>
                <a:latin typeface="Arial" pitchFamily="34" charset="0"/>
                <a:ea typeface="Arial" pitchFamily="34" charset="-122"/>
                <a:cs typeface="Arial" pitchFamily="34" charset="-120"/>
              </a:rPr>
              <a:t>How They Work and How to Improve Your Results</a:t>
            </a:r>
            <a:endParaRPr lang="en-US" sz="1600" dirty="0"/>
          </a:p>
        </p:txBody>
      </p:sp>
      <p:sp>
        <p:nvSpPr>
          <p:cNvPr id="5" name="Text 2"/>
          <p:cNvSpPr/>
          <p:nvPr/>
        </p:nvSpPr>
        <p:spPr>
          <a:xfrm>
            <a:off x="457200" y="3794760"/>
            <a:ext cx="8229600" cy="457200"/>
          </a:xfrm>
          <a:prstGeom prst="rect">
            <a:avLst/>
          </a:prstGeom>
          <a:noFill/>
          <a:ln/>
        </p:spPr>
        <p:txBody>
          <a:bodyPr wrap="square" rtlCol="0" anchor="ctr"/>
          <a:lstStyle/>
          <a:p>
            <a:pPr algn="ctr" indent="0" marL="0">
              <a:buNone/>
            </a:pPr>
            <a:r>
              <a:rPr lang="en-US" sz="1200" dirty="0">
                <a:solidFill>
                  <a:srgbClr val="FFFFFF"/>
                </a:solidFill>
                <a:latin typeface="Arial" pitchFamily="34" charset="0"/>
                <a:ea typeface="Arial" pitchFamily="34" charset="-122"/>
                <a:cs typeface="Arial" pitchFamily="34" charset="-120"/>
              </a:rPr>
              <a:t>The Complete Guide to Understanding Search Predictions</a:t>
            </a:r>
            <a:endParaRPr lang="en-US" sz="1200" dirty="0"/>
          </a:p>
          <a:p>
            <a:pPr algn="ctr" indent="0" marL="0">
              <a:buNone/>
            </a:pPr>
            <a:r>
              <a:rPr lang="en-US" sz="1200" dirty="0">
                <a:solidFill>
                  <a:srgbClr val="FFFFFF"/>
                </a:solidFill>
                <a:latin typeface="Arial" pitchFamily="34" charset="0"/>
                <a:ea typeface="Arial" pitchFamily="34" charset="-122"/>
                <a:cs typeface="Arial" pitchFamily="34" charset="-120"/>
              </a:rPr>
              <a:t>and Ethically Shaping What People See When They Search for You</a:t>
            </a:r>
            <a:endParaRPr lang="en-US" sz="1200" dirty="0"/>
          </a:p>
        </p:txBody>
      </p:sp>
      <p:sp>
        <p:nvSpPr>
          <p:cNvPr id="6" name="Text 3"/>
          <p:cNvSpPr/>
          <p:nvPr/>
        </p:nvSpPr>
        <p:spPr>
          <a:xfrm>
            <a:off x="457200" y="4434840"/>
            <a:ext cx="8229600" cy="548640"/>
          </a:xfrm>
          <a:prstGeom prst="rect">
            <a:avLst/>
          </a:prstGeom>
          <a:noFill/>
          <a:ln/>
        </p:spPr>
        <p:txBody>
          <a:bodyPr wrap="square" rtlCol="0" anchor="ctr"/>
          <a:lstStyle/>
          <a:p>
            <a:pPr algn="ctr" indent="0" marL="0">
              <a:buNone/>
            </a:pPr>
            <a:r>
              <a:rPr lang="en-US" sz="1000" dirty="0">
                <a:solidFill>
                  <a:srgbClr val="FFFFFF"/>
                </a:solidFill>
                <a:latin typeface="Arial" pitchFamily="34" charset="0"/>
                <a:ea typeface="Arial" pitchFamily="34" charset="-122"/>
                <a:cs typeface="Arial" pitchFamily="34" charset="-120"/>
              </a:rPr>
              <a:t>Prepared by Reputation Return</a:t>
            </a:r>
            <a:endParaRPr lang="en-US" sz="1000" dirty="0"/>
          </a:p>
          <a:p>
            <a:pPr algn="ctr" indent="0" marL="0">
              <a:buNone/>
            </a:pPr>
            <a:r>
              <a:rPr lang="en-US" sz="1000" dirty="0">
                <a:solidFill>
                  <a:srgbClr val="FFFFFF"/>
                </a:solidFill>
                <a:latin typeface="Arial" pitchFamily="34" charset="0"/>
                <a:ea typeface="Arial" pitchFamily="34" charset="-122"/>
                <a:cs typeface="Arial" pitchFamily="34" charset="-120"/>
              </a:rPr>
              <a:t>reputationreturn.com</a:t>
            </a:r>
            <a:endParaRPr lang="en-US" sz="1000" dirty="0"/>
          </a:p>
          <a:p>
            <a:pPr algn="ctr" indent="0" marL="0">
              <a:buNone/>
            </a:pPr>
            <a:r>
              <a:rPr lang="en-US" sz="1000" dirty="0">
                <a:solidFill>
                  <a:srgbClr val="FFFFFF"/>
                </a:solidFill>
                <a:latin typeface="Arial" pitchFamily="34" charset="0"/>
                <a:ea typeface="Arial" pitchFamily="34" charset="-122"/>
                <a:cs typeface="Arial" pitchFamily="34" charset="-120"/>
              </a:rPr>
              <a:t>2026 Edition</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The Data Signals That Shape Predictions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Multiple data signals combine to determine which predictions appear for any given query. Understanding these signals is essential for understanding how predictions can be ethically influenced. The most important signal is raw search volume—how many unique users have searched for this exact phrase over a recent time period. Google weights recent searches more heavily than older ones, which means current search trends have outsized influence.</a:t>
            </a:r>
            <a:endParaRPr lang="en-US" sz="1100" dirty="0"/>
          </a:p>
        </p:txBody>
      </p:sp>
      <p:sp>
        <p:nvSpPr>
          <p:cNvPr id="6" name="Text 3"/>
          <p:cNvSpPr/>
          <p:nvPr/>
        </p:nvSpPr>
        <p:spPr>
          <a:xfrm>
            <a:off x="457200" y="1737360"/>
            <a:ext cx="2011680" cy="548640"/>
          </a:xfrm>
          <a:prstGeom prst="rect">
            <a:avLst/>
          </a:prstGeom>
          <a:noFill/>
          <a:ln/>
        </p:spPr>
        <p:txBody>
          <a:bodyPr wrap="square" rtlCol="0" anchor="ctr"/>
          <a:lstStyle/>
          <a:p>
            <a:pPr algn="ctr" indent="0" marL="0">
              <a:buNone/>
            </a:pPr>
            <a:r>
              <a:rPr lang="en-US" sz="2800" b="1" dirty="0">
                <a:solidFill>
                  <a:srgbClr val="0020C2"/>
                </a:solidFill>
                <a:latin typeface="Arial" pitchFamily="34" charset="0"/>
                <a:ea typeface="Arial" pitchFamily="34" charset="-122"/>
                <a:cs typeface="Arial" pitchFamily="34" charset="-120"/>
              </a:rPr>
              <a:t>8.5B</a:t>
            </a:r>
            <a:endParaRPr lang="en-US" sz="2800" dirty="0"/>
          </a:p>
        </p:txBody>
      </p:sp>
      <p:sp>
        <p:nvSpPr>
          <p:cNvPr id="7" name="Text 4"/>
          <p:cNvSpPr/>
          <p:nvPr/>
        </p:nvSpPr>
        <p:spPr>
          <a:xfrm>
            <a:off x="457200" y="2240280"/>
            <a:ext cx="2011680" cy="457200"/>
          </a:xfrm>
          <a:prstGeom prst="rect">
            <a:avLst/>
          </a:prstGeom>
          <a:noFill/>
          <a:ln/>
        </p:spPr>
        <p:txBody>
          <a:bodyPr wrap="square" rtlCol="0" anchor="ctr"/>
          <a:lstStyle/>
          <a:p>
            <a:pPr algn="ctr" indent="0" marL="0">
              <a:buNone/>
            </a:pPr>
            <a:r>
              <a:rPr lang="en-US" sz="900" dirty="0">
                <a:solidFill>
                  <a:srgbClr val="2D3748"/>
                </a:solidFill>
                <a:latin typeface="Arial" pitchFamily="34" charset="0"/>
                <a:ea typeface="Arial" pitchFamily="34" charset="-122"/>
                <a:cs typeface="Arial" pitchFamily="34" charset="-120"/>
              </a:rPr>
              <a:t>Daily Google</a:t>
            </a:r>
            <a:endParaRPr lang="en-US" sz="900" dirty="0"/>
          </a:p>
          <a:p>
            <a:pPr algn="ctr" indent="0" marL="0">
              <a:buNone/>
            </a:pPr>
            <a:r>
              <a:rPr lang="en-US" sz="900" dirty="0">
                <a:solidFill>
                  <a:srgbClr val="2D3748"/>
                </a:solidFill>
                <a:latin typeface="Arial" pitchFamily="34" charset="0"/>
                <a:ea typeface="Arial" pitchFamily="34" charset="-122"/>
                <a:cs typeface="Arial" pitchFamily="34" charset="-120"/>
              </a:rPr>
              <a:t>searches</a:t>
            </a:r>
            <a:endParaRPr lang="en-US" sz="900" dirty="0"/>
          </a:p>
        </p:txBody>
      </p:sp>
      <p:sp>
        <p:nvSpPr>
          <p:cNvPr id="8" name="Text 5"/>
          <p:cNvSpPr/>
          <p:nvPr/>
        </p:nvSpPr>
        <p:spPr>
          <a:xfrm>
            <a:off x="2560320" y="1737360"/>
            <a:ext cx="2011680" cy="548640"/>
          </a:xfrm>
          <a:prstGeom prst="rect">
            <a:avLst/>
          </a:prstGeom>
          <a:noFill/>
          <a:ln/>
        </p:spPr>
        <p:txBody>
          <a:bodyPr wrap="square" rtlCol="0" anchor="ctr"/>
          <a:lstStyle/>
          <a:p>
            <a:pPr algn="ctr" indent="0" marL="0">
              <a:buNone/>
            </a:pPr>
            <a:r>
              <a:rPr lang="en-US" sz="2800" b="1" dirty="0">
                <a:solidFill>
                  <a:srgbClr val="0020C2"/>
                </a:solidFill>
                <a:latin typeface="Arial" pitchFamily="34" charset="0"/>
                <a:ea typeface="Arial" pitchFamily="34" charset="-122"/>
                <a:cs typeface="Arial" pitchFamily="34" charset="-120"/>
              </a:rPr>
              <a:t>15%</a:t>
            </a:r>
            <a:endParaRPr lang="en-US" sz="2800" dirty="0"/>
          </a:p>
        </p:txBody>
      </p:sp>
      <p:sp>
        <p:nvSpPr>
          <p:cNvPr id="9" name="Text 6"/>
          <p:cNvSpPr/>
          <p:nvPr/>
        </p:nvSpPr>
        <p:spPr>
          <a:xfrm>
            <a:off x="2560320" y="2240280"/>
            <a:ext cx="2011680" cy="457200"/>
          </a:xfrm>
          <a:prstGeom prst="rect">
            <a:avLst/>
          </a:prstGeom>
          <a:noFill/>
          <a:ln/>
        </p:spPr>
        <p:txBody>
          <a:bodyPr wrap="square" rtlCol="0" anchor="ctr"/>
          <a:lstStyle/>
          <a:p>
            <a:pPr algn="ctr" indent="0" marL="0">
              <a:buNone/>
            </a:pPr>
            <a:r>
              <a:rPr lang="en-US" sz="900" dirty="0">
                <a:solidFill>
                  <a:srgbClr val="2D3748"/>
                </a:solidFill>
                <a:latin typeface="Arial" pitchFamily="34" charset="0"/>
                <a:ea typeface="Arial" pitchFamily="34" charset="-122"/>
                <a:cs typeface="Arial" pitchFamily="34" charset="-120"/>
              </a:rPr>
              <a:t>Of searches are</a:t>
            </a:r>
            <a:endParaRPr lang="en-US" sz="900" dirty="0"/>
          </a:p>
          <a:p>
            <a:pPr algn="ctr" indent="0" marL="0">
              <a:buNone/>
            </a:pPr>
            <a:r>
              <a:rPr lang="en-US" sz="900" dirty="0">
                <a:solidFill>
                  <a:srgbClr val="2D3748"/>
                </a:solidFill>
                <a:latin typeface="Arial" pitchFamily="34" charset="0"/>
                <a:ea typeface="Arial" pitchFamily="34" charset="-122"/>
                <a:cs typeface="Arial" pitchFamily="34" charset="-120"/>
              </a:rPr>
              <a:t>brand new daily</a:t>
            </a:r>
            <a:endParaRPr lang="en-US" sz="900" dirty="0"/>
          </a:p>
        </p:txBody>
      </p:sp>
      <p:sp>
        <p:nvSpPr>
          <p:cNvPr id="10" name="Text 7"/>
          <p:cNvSpPr/>
          <p:nvPr/>
        </p:nvSpPr>
        <p:spPr>
          <a:xfrm>
            <a:off x="4663440" y="1737360"/>
            <a:ext cx="2011680" cy="548640"/>
          </a:xfrm>
          <a:prstGeom prst="rect">
            <a:avLst/>
          </a:prstGeom>
          <a:noFill/>
          <a:ln/>
        </p:spPr>
        <p:txBody>
          <a:bodyPr wrap="square" rtlCol="0" anchor="ctr"/>
          <a:lstStyle/>
          <a:p>
            <a:pPr algn="ctr" indent="0" marL="0">
              <a:buNone/>
            </a:pPr>
            <a:r>
              <a:rPr lang="en-US" sz="2800" b="1" dirty="0">
                <a:solidFill>
                  <a:srgbClr val="0020C2"/>
                </a:solidFill>
                <a:latin typeface="Arial" pitchFamily="34" charset="0"/>
                <a:ea typeface="Arial" pitchFamily="34" charset="-122"/>
                <a:cs typeface="Arial" pitchFamily="34" charset="-120"/>
              </a:rPr>
              <a:t>70%+</a:t>
            </a:r>
            <a:endParaRPr lang="en-US" sz="2800" dirty="0"/>
          </a:p>
        </p:txBody>
      </p:sp>
      <p:sp>
        <p:nvSpPr>
          <p:cNvPr id="11" name="Text 8"/>
          <p:cNvSpPr/>
          <p:nvPr/>
        </p:nvSpPr>
        <p:spPr>
          <a:xfrm>
            <a:off x="4663440" y="2240280"/>
            <a:ext cx="2011680" cy="457200"/>
          </a:xfrm>
          <a:prstGeom prst="rect">
            <a:avLst/>
          </a:prstGeom>
          <a:noFill/>
          <a:ln/>
        </p:spPr>
        <p:txBody>
          <a:bodyPr wrap="square" rtlCol="0" anchor="ctr"/>
          <a:lstStyle/>
          <a:p>
            <a:pPr algn="ctr" indent="0" marL="0">
              <a:buNone/>
            </a:pPr>
            <a:r>
              <a:rPr lang="en-US" sz="900" dirty="0">
                <a:solidFill>
                  <a:srgbClr val="2D3748"/>
                </a:solidFill>
                <a:latin typeface="Arial" pitchFamily="34" charset="0"/>
                <a:ea typeface="Arial" pitchFamily="34" charset="-122"/>
                <a:cs typeface="Arial" pitchFamily="34" charset="-120"/>
              </a:rPr>
              <a:t>Users influenced by</a:t>
            </a:r>
            <a:endParaRPr lang="en-US" sz="900" dirty="0"/>
          </a:p>
          <a:p>
            <a:pPr algn="ctr" indent="0" marL="0">
              <a:buNone/>
            </a:pPr>
            <a:r>
              <a:rPr lang="en-US" sz="900" dirty="0">
                <a:solidFill>
                  <a:srgbClr val="2D3748"/>
                </a:solidFill>
                <a:latin typeface="Arial" pitchFamily="34" charset="0"/>
                <a:ea typeface="Arial" pitchFamily="34" charset="-122"/>
                <a:cs typeface="Arial" pitchFamily="34" charset="-120"/>
              </a:rPr>
              <a:t>autocomplete</a:t>
            </a:r>
            <a:endParaRPr lang="en-US" sz="900" dirty="0"/>
          </a:p>
        </p:txBody>
      </p:sp>
      <p:sp>
        <p:nvSpPr>
          <p:cNvPr id="12" name="Text 9"/>
          <p:cNvSpPr/>
          <p:nvPr/>
        </p:nvSpPr>
        <p:spPr>
          <a:xfrm>
            <a:off x="6766560" y="1737360"/>
            <a:ext cx="2011680" cy="548640"/>
          </a:xfrm>
          <a:prstGeom prst="rect">
            <a:avLst/>
          </a:prstGeom>
          <a:noFill/>
          <a:ln/>
        </p:spPr>
        <p:txBody>
          <a:bodyPr wrap="square" rtlCol="0" anchor="ctr"/>
          <a:lstStyle/>
          <a:p>
            <a:pPr algn="ctr" indent="0" marL="0">
              <a:buNone/>
            </a:pPr>
            <a:r>
              <a:rPr lang="en-US" sz="2800" b="1" dirty="0">
                <a:solidFill>
                  <a:srgbClr val="0020C2"/>
                </a:solidFill>
                <a:latin typeface="Arial" pitchFamily="34" charset="0"/>
                <a:ea typeface="Arial" pitchFamily="34" charset="-122"/>
                <a:cs typeface="Arial" pitchFamily="34" charset="-120"/>
              </a:rPr>
              <a:t>&lt;100ms</a:t>
            </a:r>
            <a:endParaRPr lang="en-US" sz="2800" dirty="0"/>
          </a:p>
        </p:txBody>
      </p:sp>
      <p:sp>
        <p:nvSpPr>
          <p:cNvPr id="13" name="Text 10"/>
          <p:cNvSpPr/>
          <p:nvPr/>
        </p:nvSpPr>
        <p:spPr>
          <a:xfrm>
            <a:off x="6766560" y="2240280"/>
            <a:ext cx="2011680" cy="457200"/>
          </a:xfrm>
          <a:prstGeom prst="rect">
            <a:avLst/>
          </a:prstGeom>
          <a:noFill/>
          <a:ln/>
        </p:spPr>
        <p:txBody>
          <a:bodyPr wrap="square" rtlCol="0" anchor="ctr"/>
          <a:lstStyle/>
          <a:p>
            <a:pPr algn="ctr" indent="0" marL="0">
              <a:buNone/>
            </a:pPr>
            <a:r>
              <a:rPr lang="en-US" sz="900" dirty="0">
                <a:solidFill>
                  <a:srgbClr val="2D3748"/>
                </a:solidFill>
                <a:latin typeface="Arial" pitchFamily="34" charset="0"/>
                <a:ea typeface="Arial" pitchFamily="34" charset="-122"/>
                <a:cs typeface="Arial" pitchFamily="34" charset="-120"/>
              </a:rPr>
              <a:t>Prediction</a:t>
            </a:r>
            <a:endParaRPr lang="en-US" sz="900" dirty="0"/>
          </a:p>
          <a:p>
            <a:pPr algn="ctr" indent="0" marL="0">
              <a:buNone/>
            </a:pPr>
            <a:r>
              <a:rPr lang="en-US" sz="900" dirty="0">
                <a:solidFill>
                  <a:srgbClr val="2D3748"/>
                </a:solidFill>
                <a:latin typeface="Arial" pitchFamily="34" charset="0"/>
                <a:ea typeface="Arial" pitchFamily="34" charset="-122"/>
                <a:cs typeface="Arial" pitchFamily="34" charset="-120"/>
              </a:rPr>
              <a:t>generation time</a:t>
            </a:r>
            <a:endParaRPr lang="en-US" sz="900" dirty="0"/>
          </a:p>
        </p:txBody>
      </p:sp>
      <p:sp>
        <p:nvSpPr>
          <p:cNvPr id="14" name="Text 11"/>
          <p:cNvSpPr/>
          <p:nvPr/>
        </p:nvSpPr>
        <p:spPr>
          <a:xfrm>
            <a:off x="365760" y="2834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Geographic signals also matter significantly. Searches from users in a particular region influence predictions for other users in that same region. This is why local businesses often see different autocomplete suggestions than national brands. Time-based signals capture trending topics—a sudden spike in searches for a particular phrase can cause it to appear in autocomplete almost immediately.</a:t>
            </a:r>
            <a:endParaRPr lang="en-US" sz="1100" dirty="0"/>
          </a:p>
        </p:txBody>
      </p:sp>
      <p:sp>
        <p:nvSpPr>
          <p:cNvPr id="15" name="Shape 12"/>
          <p:cNvSpPr/>
          <p:nvPr/>
        </p:nvSpPr>
        <p:spPr>
          <a:xfrm>
            <a:off x="365760" y="3657600"/>
            <a:ext cx="8412480" cy="640080"/>
          </a:xfrm>
          <a:prstGeom prst="rect">
            <a:avLst/>
          </a:prstGeom>
          <a:solidFill>
            <a:srgbClr val="E8ECFF"/>
          </a:solidFill>
          <a:ln/>
        </p:spPr>
      </p:sp>
      <p:sp>
        <p:nvSpPr>
          <p:cNvPr id="16" name="Text 13"/>
          <p:cNvSpPr/>
          <p:nvPr/>
        </p:nvSpPr>
        <p:spPr>
          <a:xfrm>
            <a:off x="457200" y="37490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Actionable Insight: Because search volume and recency are primary factors, consistent search behavior over time has more impact than occasional spikes. Sustained patterns reshape predictions.</a:t>
            </a:r>
            <a:endParaRPr lang="en-US" sz="1000" dirty="0"/>
          </a:p>
        </p:txBody>
      </p:sp>
      <p:sp>
        <p:nvSpPr>
          <p:cNvPr id="17" name="Text 14"/>
          <p:cNvSpPr/>
          <p:nvPr/>
        </p:nvSpPr>
        <p:spPr>
          <a:xfrm>
            <a:off x="365760" y="4617720"/>
            <a:ext cx="8412480" cy="2286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Source: Google Search Statistics; Industry research on autocomplete behavior</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Google's Autocomplete Filtering Policies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Google applies certain filters to autocomplete predictions to remove or prevent suggestions that violate their policies. These filters target predictions that are violent or dangerous, sexually explicit, hateful toward groups, promoting dangerous or harmful activities, or related to piracy or illegal activity. However, these filters do not cover negative business suggestions, complaints, or reputation-damaging phrases that don't violate specific policies.</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This is a critical distinction for reputation management. A suggestion like "company name scam" or "person name arrested" does not violate Google's autocomplete policies as long as it reflects actual search patterns. Google takes the position that they are simply reflecting what people search for, not making judgments about the accuracy or fairness of those searches. This policy leaves most reputation-damaging suggestions outside the scope of removal requests.</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Google does accept removal requests through their autocomplete policy reporting system, but approval rates are extremely low for suggestions that simply reflect negative sentiment without violating explicit policies. Legal threats and reputation concerns are generally not sufficient grounds for removal. This reality is why behavioral modification—changing the underlying search patterns—is the only reliable path to improving autocomplete suggestions.</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Key Limitation: Google's removal policies do NOT cover negative business sentiment, complaints, or unflattering associations. These can only be addressed by changing the search behavior that generates them.</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Document with checklist and red X marks indicating policy violations, professional office setting, overhead view of desk with papers, landscape orientation, no text visible on documents</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How Often Autocomplete Updates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Google's autocomplete predictions are not static—they update continuously based on changing search patterns. However, the speed of updates varies depending on the type of change. Trending topics and sudden spikes in search interest can appear in autocomplete within hours or even minutes. Conversely, established predictions based on years of consistent search behavior may take months to shift even with sustained changes in search patterns.</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For reputation-related predictions, this timeline matters significantly. A negative suggestion that appeared due to a temporary spike in interest (perhaps from a news story or social media incident) may fade relatively quickly if the underlying search volume drops. However, a negative suggestion that has been reinforced by consistent searches over years will require sustained alternative search behavior to displace.</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Google also applies different update frequencies to different types of queries. Brand names and person names with established search histories update more slowly than trending topics or news-related queries. This stability can work against you when negative suggestions have become entrenched, but it also means that positive improvements, once achieved, tend to persist.</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Timeline Expectation: Meaningful autocomplete changes typically require 30-90 days of consistent alternative search behavior, with full stabilization taking 3-6 months depending on the entrenchment of existing suggestions.</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Calendar pages turning with clock overlay suggesting passage of time, business concept visualization, professional photography, soft lighting, landscape orientation, no text</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020C2"/>
        </a:solidFill>
      </p:bgPr>
    </p:bg>
    <p:spTree>
      <p:nvGrpSpPr>
        <p:cNvPr id="1" name=""/>
        <p:cNvGrpSpPr/>
        <p:nvPr/>
      </p:nvGrpSpPr>
      <p:grpSpPr>
        <a:xfrm>
          <a:off x="0" y="0"/>
          <a:ext cx="0" cy="0"/>
          <a:chOff x="0" y="0"/>
          <a:chExt cx="0" cy="0"/>
        </a:xfrm>
      </p:grpSpPr>
      <p:sp>
        <p:nvSpPr>
          <p:cNvPr id="2" name="Text 0"/>
          <p:cNvSpPr/>
          <p:nvPr/>
        </p:nvSpPr>
        <p:spPr>
          <a:xfrm>
            <a:off x="457200" y="1188720"/>
            <a:ext cx="8229600" cy="457200"/>
          </a:xfrm>
          <a:prstGeom prst="rect">
            <a:avLst/>
          </a:prstGeom>
          <a:noFill/>
          <a:ln/>
        </p:spPr>
        <p:txBody>
          <a:bodyPr wrap="square" rtlCol="0" anchor="ctr"/>
          <a:lstStyle/>
          <a:p>
            <a:pPr algn="l" indent="0" marL="0">
              <a:buNone/>
            </a:pPr>
            <a:r>
              <a:rPr lang="en-US" sz="1600" dirty="0">
                <a:solidFill>
                  <a:srgbClr val="FFFF00"/>
                </a:solidFill>
                <a:latin typeface="Arial" pitchFamily="34" charset="0"/>
                <a:ea typeface="Arial" pitchFamily="34" charset="-122"/>
                <a:cs typeface="Arial" pitchFamily="34" charset="-120"/>
              </a:rPr>
              <a:t>SECTION 3</a:t>
            </a:r>
            <a:endParaRPr lang="en-US" sz="1600" dirty="0"/>
          </a:p>
        </p:txBody>
      </p:sp>
      <p:sp>
        <p:nvSpPr>
          <p:cNvPr id="3" name="Text 1"/>
          <p:cNvSpPr/>
          <p:nvPr/>
        </p:nvSpPr>
        <p:spPr>
          <a:xfrm>
            <a:off x="457200" y="1600200"/>
            <a:ext cx="8229600" cy="914400"/>
          </a:xfrm>
          <a:prstGeom prst="rect">
            <a:avLst/>
          </a:prstGeom>
          <a:noFill/>
          <a:ln/>
        </p:spPr>
        <p:txBody>
          <a:bodyPr wrap="square" rtlCol="0" anchor="ctr"/>
          <a:lstStyle/>
          <a:p>
            <a:pPr algn="l" indent="0" marL="0">
              <a:buNone/>
            </a:pPr>
            <a:r>
              <a:rPr lang="en-US" sz="3200" b="1" dirty="0">
                <a:solidFill>
                  <a:srgbClr val="FFFFFF"/>
                </a:solidFill>
                <a:latin typeface="Arial" pitchFamily="34" charset="0"/>
                <a:ea typeface="Arial" pitchFamily="34" charset="-122"/>
                <a:cs typeface="Arial" pitchFamily="34" charset="-120"/>
              </a:rPr>
              <a:t>How Search Behavior</a:t>
            </a:r>
            <a:endParaRPr lang="en-US" sz="3200" dirty="0"/>
          </a:p>
          <a:p>
            <a:pPr algn="l" indent="0" marL="0">
              <a:buNone/>
            </a:pPr>
            <a:r>
              <a:rPr lang="en-US" sz="3200" b="1" dirty="0">
                <a:solidFill>
                  <a:srgbClr val="FFFFFF"/>
                </a:solidFill>
                <a:latin typeface="Arial" pitchFamily="34" charset="0"/>
                <a:ea typeface="Arial" pitchFamily="34" charset="-122"/>
                <a:cs typeface="Arial" pitchFamily="34" charset="-120"/>
              </a:rPr>
              <a:t>Shapes Autocomplete Results</a:t>
            </a:r>
            <a:endParaRPr lang="en-US" sz="3200" dirty="0"/>
          </a:p>
        </p:txBody>
      </p:sp>
      <p:sp>
        <p:nvSpPr>
          <p:cNvPr id="4" name="Text 2"/>
          <p:cNvSpPr/>
          <p:nvPr/>
        </p:nvSpPr>
        <p:spPr>
          <a:xfrm>
            <a:off x="457200" y="2468880"/>
            <a:ext cx="8229600" cy="457200"/>
          </a:xfrm>
          <a:prstGeom prst="rect">
            <a:avLst/>
          </a:prstGeom>
          <a:noFill/>
          <a:ln/>
        </p:spPr>
        <p:txBody>
          <a:bodyPr wrap="square" rtlCol="0" anchor="ctr"/>
          <a:lstStyle/>
          <a:p>
            <a:pPr algn="l" indent="0" marL="0">
              <a:buNone/>
            </a:pPr>
            <a:r>
              <a:rPr lang="en-US" sz="1400" dirty="0">
                <a:solidFill>
                  <a:srgbClr val="FFFF00"/>
                </a:solidFill>
                <a:latin typeface="Arial" pitchFamily="34" charset="0"/>
                <a:ea typeface="Arial" pitchFamily="34" charset="-122"/>
                <a:cs typeface="Arial" pitchFamily="34" charset="-120"/>
              </a:rPr>
              <a:t>The relationship between what people search and what appears</a:t>
            </a:r>
            <a:endParaRPr lang="en-US" sz="1400" dirty="0"/>
          </a:p>
        </p:txBody>
      </p:sp>
      <p:pic>
        <p:nvPicPr>
          <p:cNvPr id="5" name="Image 0" descr="preencoded.png">    </p:cNvPr>
          <p:cNvPicPr>
            <a:picLocks noChangeAspect="1"/>
          </p:cNvPicPr>
          <p:nvPr/>
        </p:nvPicPr>
        <p:blipFill>
          <a:blip r:embed="rId1"/>
          <a:stretch>
            <a:fillRect/>
          </a:stretch>
        </p:blipFill>
        <p:spPr>
          <a:xfrm>
            <a:off x="8046720" y="4434840"/>
            <a:ext cx="548640" cy="54864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The Behavior-Prediction Relationship</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Google Autocomplete is fundamentally a mirror of collective search behavior. When many people search for a particular phrase, that phrase becomes more likely to appear as a suggestion for future searchers. This creates a feedback loop: popular searches become suggestions, suggestions make those searches even more popular, and the cycle continues. Understanding this relationship is the key to understanding how autocomplete can be ethically influenced.</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Consider how a negative suggestion appears in the first place. Perhaps a news story prompts people to search "company name lawsuit." Each of those searches registers as a data point. If enough people search that phrase in a short enough period, it begins appearing as an autocomplete suggestion. Once it appears as a suggestion, even more people search it—many of whom would never have thought to search that phrase on their own.</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The same mechanism works in reverse. If search behavior shifts toward different phrases—"company name reviews," "company name services," "company name careers"—those alternative suggestions can gradually displace negative ones. The key word is "gradually." This is not manipulation or trickery; it is simply understanding that autocomplete reflects behavior and generating the behavior that leads to better outcomes.</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Core Principle: Autocomplete suggestions are outputs of search behavior. By ethically influencing the inputs (search behavior), we can improve the outputs (suggestions that appear).</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Circular arrows diagram showing feedback loop concept, business process visualization, modern infographic style, blue and white color scheme, landscape orientation, no text</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Search Volume Thresholds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Not every search becomes an autocomplete suggestion. Google applies volume thresholds to filter out low-frequency queries that might be one-off searches or attempts to manipulate predictions. While Google does not publicly disclose exact thresholds, industry research suggests that queries typically need to reach a certain volume of unique searches within a time window to appear as suggestions.</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The threshold varies based on the overall search volume for the root query. For a highly-searched brand name, a relatively small percentage of total searches might be enough to trigger a suggestion. For a lesser-known name with lower overall search volume, even a handful of searches for a negative phrase might be enough to appear as a suggestion because the baseline is lower.</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This threshold dynamic has important implications. For well-known brands with high search volume, displacing negative suggestions requires generating substantial alternative search behavior because the absolute numbers are larger. For smaller businesses or individuals with lower baseline search volume, changes can happen with smaller absolute numbers—but those same low baselines make them more vulnerable to negative suggestions appearing in the first place.</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Practical Implication: The amount of search behavior needed to change autocomplete suggestions depends on your current search volume. Higher-profile names require more sustained effort but are also harder to negatively impact.</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Bar chart showing different threshold levels with arrows indicating required volume, business analytics visualization, modern data design, blue color scheme, landscape orientation, no text</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Geographic and Personalization Factors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Autocomplete suggestions are not universal—they vary based on geographic location, language settings, and personal search history. A user in New York may see different suggestions than a user in Los Angeles for the same query root. This geographic variation reflects regional differences in search behavior and means that reputation issues may be localized to certain markets.</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For businesses operating in specific regions, this geographic dimension matters significantly. A local business might have negative autocomplete suggestions appearing primarily in their service area where the relevant searches occur, while users in distant locations see different suggestions. Conversely, a national brand might face consistent negative suggestions across all regions if the underlying search behavior is geographically distributed.</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Personal search history also influences what individuals see, though this effect is limited to signed-in users. If someone has previously searched for negative phrases about your brand, they may be more likely to see those suggestions again. This personalization can make it difficult to assess what "most" users actually see—what appears in your own browser may differ from what appears for others.</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Testing Tip: To see non-personalized autocomplete suggestions, use an incognito/private browser window without being signed into Google. Test from different locations using VPN services to see regional variations.</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World map with location pins showing different regions highlighted, global business concept, modern cartographic design, blue and white colors, landscape orientation, no text</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The Snowball Effect: How Negative Suggestions Grow</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Once a negative suggestion appears in autocomplete, it tends to generate more searches for itself—creating a snowball effect that can be difficult to reverse. This happens because autocomplete fundamentally changes user behavior. A user who might have simply searched "company name" now sees "company name scam" as a suggestion and, out of curiosity, clicks on it. That click registers as another search for the negative phrase, reinforcing the suggestion.</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Research suggests that users select autocomplete suggestions rather than completing their own queries in a significant majority of search sessions. This means that once a negative suggestion appears, it essentially advertises itself to future searchers, prompting them to search for content they might never have sought on their own. The suggestion creates its own demand.</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This snowball effect explains why negative autocomplete suggestions can persist long after the original incident that caused them has been resolved. Even if there is no new negative content to find, the suggestion keeps prompting people to search. Breaking this cycle requires not just waiting, but actively generating alternative search behavior that competes with and eventually displaces the negative suggestions.</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Critical Understanding: Negative suggestions are self-reinforcing. Waiting for them to fade on their own often fails because the suggestions themselves generate the search behavior that keeps them alive.</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Snowball rolling downhill growing larger, conceptual business illustration showing escalation concept, clean modern style, cool blue tones, landscape orientation, no text</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020C2"/>
        </a:solidFill>
      </p:bgPr>
    </p:bg>
    <p:spTree>
      <p:nvGrpSpPr>
        <p:cNvPr id="1" name=""/>
        <p:cNvGrpSpPr/>
        <p:nvPr/>
      </p:nvGrpSpPr>
      <p:grpSpPr>
        <a:xfrm>
          <a:off x="0" y="0"/>
          <a:ext cx="0" cy="0"/>
          <a:chOff x="0" y="0"/>
          <a:chExt cx="0" cy="0"/>
        </a:xfrm>
      </p:grpSpPr>
      <p:sp>
        <p:nvSpPr>
          <p:cNvPr id="2" name="Text 0"/>
          <p:cNvSpPr/>
          <p:nvPr/>
        </p:nvSpPr>
        <p:spPr>
          <a:xfrm>
            <a:off x="457200" y="1188720"/>
            <a:ext cx="8229600" cy="457200"/>
          </a:xfrm>
          <a:prstGeom prst="rect">
            <a:avLst/>
          </a:prstGeom>
          <a:noFill/>
          <a:ln/>
        </p:spPr>
        <p:txBody>
          <a:bodyPr wrap="square" rtlCol="0" anchor="ctr"/>
          <a:lstStyle/>
          <a:p>
            <a:pPr algn="l" indent="0" marL="0">
              <a:buNone/>
            </a:pPr>
            <a:r>
              <a:rPr lang="en-US" sz="1600" dirty="0">
                <a:solidFill>
                  <a:srgbClr val="FFFF00"/>
                </a:solidFill>
                <a:latin typeface="Arial" pitchFamily="34" charset="0"/>
                <a:ea typeface="Arial" pitchFamily="34" charset="-122"/>
                <a:cs typeface="Arial" pitchFamily="34" charset="-120"/>
              </a:rPr>
              <a:t>SECTION 4</a:t>
            </a:r>
            <a:endParaRPr lang="en-US" sz="1600" dirty="0"/>
          </a:p>
        </p:txBody>
      </p:sp>
      <p:sp>
        <p:nvSpPr>
          <p:cNvPr id="3" name="Text 1"/>
          <p:cNvSpPr/>
          <p:nvPr/>
        </p:nvSpPr>
        <p:spPr>
          <a:xfrm>
            <a:off x="457200" y="1600200"/>
            <a:ext cx="8229600" cy="914400"/>
          </a:xfrm>
          <a:prstGeom prst="rect">
            <a:avLst/>
          </a:prstGeom>
          <a:noFill/>
          <a:ln/>
        </p:spPr>
        <p:txBody>
          <a:bodyPr wrap="square" rtlCol="0" anchor="ctr"/>
          <a:lstStyle/>
          <a:p>
            <a:pPr algn="l" indent="0" marL="0">
              <a:buNone/>
            </a:pPr>
            <a:r>
              <a:rPr lang="en-US" sz="3200" b="1" dirty="0">
                <a:solidFill>
                  <a:srgbClr val="FFFFFF"/>
                </a:solidFill>
                <a:latin typeface="Arial" pitchFamily="34" charset="0"/>
                <a:ea typeface="Arial" pitchFamily="34" charset="-122"/>
                <a:cs typeface="Arial" pitchFamily="34" charset="-120"/>
              </a:rPr>
              <a:t>The Problem: Negative</a:t>
            </a:r>
            <a:endParaRPr lang="en-US" sz="3200" dirty="0"/>
          </a:p>
          <a:p>
            <a:pPr algn="l" indent="0" marL="0">
              <a:buNone/>
            </a:pPr>
            <a:r>
              <a:rPr lang="en-US" sz="3200" b="1" dirty="0">
                <a:solidFill>
                  <a:srgbClr val="FFFFFF"/>
                </a:solidFill>
                <a:latin typeface="Arial" pitchFamily="34" charset="0"/>
                <a:ea typeface="Arial" pitchFamily="34" charset="-122"/>
                <a:cs typeface="Arial" pitchFamily="34" charset="-120"/>
              </a:rPr>
              <a:t>Autocomplete Suggestions</a:t>
            </a:r>
            <a:endParaRPr lang="en-US" sz="3200" dirty="0"/>
          </a:p>
        </p:txBody>
      </p:sp>
      <p:sp>
        <p:nvSpPr>
          <p:cNvPr id="4" name="Text 2"/>
          <p:cNvSpPr/>
          <p:nvPr/>
        </p:nvSpPr>
        <p:spPr>
          <a:xfrm>
            <a:off x="457200" y="2468880"/>
            <a:ext cx="8229600" cy="457200"/>
          </a:xfrm>
          <a:prstGeom prst="rect">
            <a:avLst/>
          </a:prstGeom>
          <a:noFill/>
          <a:ln/>
        </p:spPr>
        <p:txBody>
          <a:bodyPr wrap="square" rtlCol="0" anchor="ctr"/>
          <a:lstStyle/>
          <a:p>
            <a:pPr algn="l" indent="0" marL="0">
              <a:buNone/>
            </a:pPr>
            <a:r>
              <a:rPr lang="en-US" sz="1400" dirty="0">
                <a:solidFill>
                  <a:srgbClr val="FFFF00"/>
                </a:solidFill>
                <a:latin typeface="Arial" pitchFamily="34" charset="0"/>
                <a:ea typeface="Arial" pitchFamily="34" charset="-122"/>
                <a:cs typeface="Arial" pitchFamily="34" charset="-120"/>
              </a:rPr>
              <a:t>How reputation damage happens before the search</a:t>
            </a:r>
            <a:endParaRPr lang="en-US" sz="1400" dirty="0"/>
          </a:p>
        </p:txBody>
      </p:sp>
      <p:pic>
        <p:nvPicPr>
          <p:cNvPr id="5" name="Image 0" descr="preencoded.png">    </p:cNvPr>
          <p:cNvPicPr>
            <a:picLocks noChangeAspect="1"/>
          </p:cNvPicPr>
          <p:nvPr/>
        </p:nvPicPr>
        <p:blipFill>
          <a:blip r:embed="rId1"/>
          <a:stretch>
            <a:fillRect/>
          </a:stretch>
        </p:blipFill>
        <p:spPr>
          <a:xfrm>
            <a:off x="8046720" y="4434840"/>
            <a:ext cx="548640" cy="54864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Types of Negative Autocomplete Suggestions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Negative autocomplete suggestions take many forms, each carrying different implications and requiring different approaches to address. Understanding the type of negative suggestion you face helps determine the most effective response strategy.</a:t>
            </a:r>
            <a:endParaRPr lang="en-US" sz="1100" dirty="0"/>
          </a:p>
        </p:txBody>
      </p:sp>
      <p:sp>
        <p:nvSpPr>
          <p:cNvPr id="6" name="Text 3"/>
          <p:cNvSpPr/>
          <p:nvPr/>
        </p:nvSpPr>
        <p:spPr>
          <a:xfrm>
            <a:off x="365760" y="1600200"/>
            <a:ext cx="1737360" cy="384048"/>
          </a:xfrm>
          <a:prstGeom prst="rect">
            <a:avLst/>
          </a:prstGeom>
          <a:noFill/>
          <a:ln/>
        </p:spPr>
        <p:txBody>
          <a:bodyPr wrap="square" rtlCol="0" anchor="ctr"/>
          <a:lstStyle/>
          <a:p>
            <a:pPr indent="0" marL="0">
              <a:buNone/>
            </a:pPr>
            <a:r>
              <a:rPr lang="en-US" sz="1000" b="1" dirty="0">
                <a:solidFill>
                  <a:srgbClr val="E53E3E"/>
                </a:solidFill>
                <a:latin typeface="Arial" pitchFamily="34" charset="0"/>
                <a:ea typeface="Arial" pitchFamily="34" charset="-122"/>
                <a:cs typeface="Arial" pitchFamily="34" charset="-120"/>
              </a:rPr>
              <a:t>Legal/Criminal:</a:t>
            </a:r>
            <a:endParaRPr lang="en-US" sz="1000" dirty="0"/>
          </a:p>
        </p:txBody>
      </p:sp>
      <p:sp>
        <p:nvSpPr>
          <p:cNvPr id="7" name="Text 4"/>
          <p:cNvSpPr/>
          <p:nvPr/>
        </p:nvSpPr>
        <p:spPr>
          <a:xfrm>
            <a:off x="2148840" y="1600200"/>
            <a:ext cx="6629400" cy="384048"/>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"name + lawsuit," "name + arrest," "name + fraud," "name + sued"</a:t>
            </a:r>
            <a:endParaRPr lang="en-US" sz="1000" dirty="0"/>
          </a:p>
        </p:txBody>
      </p:sp>
      <p:sp>
        <p:nvSpPr>
          <p:cNvPr id="8" name="Text 5"/>
          <p:cNvSpPr/>
          <p:nvPr/>
        </p:nvSpPr>
        <p:spPr>
          <a:xfrm>
            <a:off x="365760" y="2039112"/>
            <a:ext cx="1737360" cy="384048"/>
          </a:xfrm>
          <a:prstGeom prst="rect">
            <a:avLst/>
          </a:prstGeom>
          <a:noFill/>
          <a:ln/>
        </p:spPr>
        <p:txBody>
          <a:bodyPr wrap="square" rtlCol="0" anchor="ctr"/>
          <a:lstStyle/>
          <a:p>
            <a:pPr indent="0" marL="0">
              <a:buNone/>
            </a:pPr>
            <a:r>
              <a:rPr lang="en-US" sz="1000" b="1" dirty="0">
                <a:solidFill>
                  <a:srgbClr val="E53E3E"/>
                </a:solidFill>
                <a:latin typeface="Arial" pitchFamily="34" charset="0"/>
                <a:ea typeface="Arial" pitchFamily="34" charset="-122"/>
                <a:cs typeface="Arial" pitchFamily="34" charset="-120"/>
              </a:rPr>
              <a:t>Complaints:</a:t>
            </a:r>
            <a:endParaRPr lang="en-US" sz="1000" dirty="0"/>
          </a:p>
        </p:txBody>
      </p:sp>
      <p:sp>
        <p:nvSpPr>
          <p:cNvPr id="9" name="Text 6"/>
          <p:cNvSpPr/>
          <p:nvPr/>
        </p:nvSpPr>
        <p:spPr>
          <a:xfrm>
            <a:off x="2148840" y="2039112"/>
            <a:ext cx="6629400" cy="384048"/>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"name + scam," "name + complaints," "name + ripoff," "name + problems"</a:t>
            </a:r>
            <a:endParaRPr lang="en-US" sz="1000" dirty="0"/>
          </a:p>
        </p:txBody>
      </p:sp>
      <p:sp>
        <p:nvSpPr>
          <p:cNvPr id="10" name="Text 7"/>
          <p:cNvSpPr/>
          <p:nvPr/>
        </p:nvSpPr>
        <p:spPr>
          <a:xfrm>
            <a:off x="365760" y="2478024"/>
            <a:ext cx="1737360" cy="384048"/>
          </a:xfrm>
          <a:prstGeom prst="rect">
            <a:avLst/>
          </a:prstGeom>
          <a:noFill/>
          <a:ln/>
        </p:spPr>
        <p:txBody>
          <a:bodyPr wrap="square" rtlCol="0" anchor="ctr"/>
          <a:lstStyle/>
          <a:p>
            <a:pPr indent="0" marL="0">
              <a:buNone/>
            </a:pPr>
            <a:r>
              <a:rPr lang="en-US" sz="1000" b="1" dirty="0">
                <a:solidFill>
                  <a:srgbClr val="E53E3E"/>
                </a:solidFill>
                <a:latin typeface="Arial" pitchFamily="34" charset="0"/>
                <a:ea typeface="Arial" pitchFamily="34" charset="-122"/>
                <a:cs typeface="Arial" pitchFamily="34" charset="-120"/>
              </a:rPr>
              <a:t>Quality Issues:</a:t>
            </a:r>
            <a:endParaRPr lang="en-US" sz="1000" dirty="0"/>
          </a:p>
        </p:txBody>
      </p:sp>
      <p:sp>
        <p:nvSpPr>
          <p:cNvPr id="11" name="Text 8"/>
          <p:cNvSpPr/>
          <p:nvPr/>
        </p:nvSpPr>
        <p:spPr>
          <a:xfrm>
            <a:off x="2148840" y="2478024"/>
            <a:ext cx="6629400" cy="384048"/>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"name + bad reviews," "name + terrible," "name + worst"</a:t>
            </a:r>
            <a:endParaRPr lang="en-US" sz="1000" dirty="0"/>
          </a:p>
        </p:txBody>
      </p:sp>
      <p:sp>
        <p:nvSpPr>
          <p:cNvPr id="12" name="Text 9"/>
          <p:cNvSpPr/>
          <p:nvPr/>
        </p:nvSpPr>
        <p:spPr>
          <a:xfrm>
            <a:off x="365760" y="2916936"/>
            <a:ext cx="1737360" cy="384048"/>
          </a:xfrm>
          <a:prstGeom prst="rect">
            <a:avLst/>
          </a:prstGeom>
          <a:noFill/>
          <a:ln/>
        </p:spPr>
        <p:txBody>
          <a:bodyPr wrap="square" rtlCol="0" anchor="ctr"/>
          <a:lstStyle/>
          <a:p>
            <a:pPr indent="0" marL="0">
              <a:buNone/>
            </a:pPr>
            <a:r>
              <a:rPr lang="en-US" sz="1000" b="1" dirty="0">
                <a:solidFill>
                  <a:srgbClr val="E53E3E"/>
                </a:solidFill>
                <a:latin typeface="Arial" pitchFamily="34" charset="0"/>
                <a:ea typeface="Arial" pitchFamily="34" charset="-122"/>
                <a:cs typeface="Arial" pitchFamily="34" charset="-120"/>
              </a:rPr>
              <a:t>Scandal/Controversy:</a:t>
            </a:r>
            <a:endParaRPr lang="en-US" sz="1000" dirty="0"/>
          </a:p>
        </p:txBody>
      </p:sp>
      <p:sp>
        <p:nvSpPr>
          <p:cNvPr id="13" name="Text 10"/>
          <p:cNvSpPr/>
          <p:nvPr/>
        </p:nvSpPr>
        <p:spPr>
          <a:xfrm>
            <a:off x="2148840" y="2916936"/>
            <a:ext cx="6629400" cy="384048"/>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"name + controversy," "name + scandal," "name + fired"</a:t>
            </a:r>
            <a:endParaRPr lang="en-US" sz="1000" dirty="0"/>
          </a:p>
        </p:txBody>
      </p:sp>
      <p:sp>
        <p:nvSpPr>
          <p:cNvPr id="14" name="Text 11"/>
          <p:cNvSpPr/>
          <p:nvPr/>
        </p:nvSpPr>
        <p:spPr>
          <a:xfrm>
            <a:off x="365760" y="3355848"/>
            <a:ext cx="1737360" cy="384048"/>
          </a:xfrm>
          <a:prstGeom prst="rect">
            <a:avLst/>
          </a:prstGeom>
          <a:noFill/>
          <a:ln/>
        </p:spPr>
        <p:txBody>
          <a:bodyPr wrap="square" rtlCol="0" anchor="ctr"/>
          <a:lstStyle/>
          <a:p>
            <a:pPr indent="0" marL="0">
              <a:buNone/>
            </a:pPr>
            <a:r>
              <a:rPr lang="en-US" sz="1000" b="1" dirty="0">
                <a:solidFill>
                  <a:srgbClr val="E53E3E"/>
                </a:solidFill>
                <a:latin typeface="Arial" pitchFamily="34" charset="0"/>
                <a:ea typeface="Arial" pitchFamily="34" charset="-122"/>
                <a:cs typeface="Arial" pitchFamily="34" charset="-120"/>
              </a:rPr>
              <a:t>Competitive Attack:</a:t>
            </a:r>
            <a:endParaRPr lang="en-US" sz="1000" dirty="0"/>
          </a:p>
        </p:txBody>
      </p:sp>
      <p:sp>
        <p:nvSpPr>
          <p:cNvPr id="15" name="Text 12"/>
          <p:cNvSpPr/>
          <p:nvPr/>
        </p:nvSpPr>
        <p:spPr>
          <a:xfrm>
            <a:off x="2148840" y="3355848"/>
            <a:ext cx="6629400" cy="384048"/>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"name + vs competitor," "name + alternative," "name + competitors"</a:t>
            </a:r>
            <a:endParaRPr lang="en-US" sz="1000" dirty="0"/>
          </a:p>
        </p:txBody>
      </p:sp>
      <p:sp>
        <p:nvSpPr>
          <p:cNvPr id="16" name="Text 13"/>
          <p:cNvSpPr/>
          <p:nvPr/>
        </p:nvSpPr>
        <p:spPr>
          <a:xfrm>
            <a:off x="365760" y="3794760"/>
            <a:ext cx="1737360" cy="384048"/>
          </a:xfrm>
          <a:prstGeom prst="rect">
            <a:avLst/>
          </a:prstGeom>
          <a:noFill/>
          <a:ln/>
        </p:spPr>
        <p:txBody>
          <a:bodyPr wrap="square" rtlCol="0" anchor="ctr"/>
          <a:lstStyle/>
          <a:p>
            <a:pPr indent="0" marL="0">
              <a:buNone/>
            </a:pPr>
            <a:r>
              <a:rPr lang="en-US" sz="1000" b="1" dirty="0">
                <a:solidFill>
                  <a:srgbClr val="E53E3E"/>
                </a:solidFill>
                <a:latin typeface="Arial" pitchFamily="34" charset="0"/>
                <a:ea typeface="Arial" pitchFamily="34" charset="-122"/>
                <a:cs typeface="Arial" pitchFamily="34" charset="-120"/>
              </a:rPr>
              <a:t>Personal Issues:</a:t>
            </a:r>
            <a:endParaRPr lang="en-US" sz="1000" dirty="0"/>
          </a:p>
        </p:txBody>
      </p:sp>
      <p:sp>
        <p:nvSpPr>
          <p:cNvPr id="17" name="Text 14"/>
          <p:cNvSpPr/>
          <p:nvPr/>
        </p:nvSpPr>
        <p:spPr>
          <a:xfrm>
            <a:off x="2148840" y="3794760"/>
            <a:ext cx="6629400" cy="384048"/>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"name + divorce," "name + affair," "name + fired from"</a:t>
            </a:r>
            <a:endParaRPr lang="en-US" sz="1000" dirty="0"/>
          </a:p>
        </p:txBody>
      </p:sp>
      <p:sp>
        <p:nvSpPr>
          <p:cNvPr id="18" name="Shape 15"/>
          <p:cNvSpPr/>
          <p:nvPr/>
        </p:nvSpPr>
        <p:spPr>
          <a:xfrm>
            <a:off x="365760" y="4343400"/>
            <a:ext cx="8412480" cy="640080"/>
          </a:xfrm>
          <a:prstGeom prst="rect">
            <a:avLst/>
          </a:prstGeom>
          <a:solidFill>
            <a:srgbClr val="E8ECFF"/>
          </a:solidFill>
          <a:ln/>
        </p:spPr>
      </p:sp>
      <p:sp>
        <p:nvSpPr>
          <p:cNvPr id="19" name="Text 16"/>
          <p:cNvSpPr/>
          <p:nvPr/>
        </p:nvSpPr>
        <p:spPr>
          <a:xfrm>
            <a:off x="457200" y="44348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Reality Check: These suggestions often appear even when there is no substance behind them. A single viral social media post or unfounded allegation can generate enough searches to create lasting autocomplete damage.</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Table of Contents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365760" cy="329184"/>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1.</a:t>
            </a:r>
            <a:endParaRPr lang="en-US" sz="1000" dirty="0"/>
          </a:p>
        </p:txBody>
      </p:sp>
      <p:sp>
        <p:nvSpPr>
          <p:cNvPr id="6" name="Text 3"/>
          <p:cNvSpPr/>
          <p:nvPr/>
        </p:nvSpPr>
        <p:spPr>
          <a:xfrm>
            <a:off x="777240" y="868680"/>
            <a:ext cx="6583680" cy="329184"/>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What Is Google Autocomplete and How Does It Work?</a:t>
            </a:r>
            <a:endParaRPr lang="en-US" sz="1000" dirty="0"/>
          </a:p>
        </p:txBody>
      </p:sp>
      <p:sp>
        <p:nvSpPr>
          <p:cNvPr id="7" name="Text 4"/>
          <p:cNvSpPr/>
          <p:nvPr/>
        </p:nvSpPr>
        <p:spPr>
          <a:xfrm>
            <a:off x="7863840" y="868680"/>
            <a:ext cx="731520" cy="329184"/>
          </a:xfrm>
          <a:prstGeom prst="rect">
            <a:avLst/>
          </a:prstGeom>
          <a:noFill/>
          <a:ln/>
        </p:spPr>
        <p:txBody>
          <a:bodyPr wrap="square" rtlCol="0" anchor="ctr"/>
          <a:lstStyle/>
          <a:p>
            <a:pPr algn="r" indent="0" marL="0">
              <a:buNone/>
            </a:pPr>
            <a:r>
              <a:rPr lang="en-US" sz="1000" dirty="0">
                <a:solidFill>
                  <a:srgbClr val="718096"/>
                </a:solidFill>
                <a:latin typeface="Arial" pitchFamily="34" charset="0"/>
                <a:ea typeface="Arial" pitchFamily="34" charset="-122"/>
                <a:cs typeface="Arial" pitchFamily="34" charset="-120"/>
              </a:rPr>
              <a:t>4</a:t>
            </a:r>
            <a:endParaRPr lang="en-US" sz="1000" dirty="0"/>
          </a:p>
        </p:txBody>
      </p:sp>
      <p:sp>
        <p:nvSpPr>
          <p:cNvPr id="8" name="Text 5"/>
          <p:cNvSpPr/>
          <p:nvPr/>
        </p:nvSpPr>
        <p:spPr>
          <a:xfrm>
            <a:off x="365760" y="1216152"/>
            <a:ext cx="365760" cy="329184"/>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2.</a:t>
            </a:r>
            <a:endParaRPr lang="en-US" sz="1000" dirty="0"/>
          </a:p>
        </p:txBody>
      </p:sp>
      <p:sp>
        <p:nvSpPr>
          <p:cNvPr id="9" name="Text 6"/>
          <p:cNvSpPr/>
          <p:nvPr/>
        </p:nvSpPr>
        <p:spPr>
          <a:xfrm>
            <a:off x="777240" y="1216152"/>
            <a:ext cx="6583680" cy="329184"/>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The Technology Behind Search Predictions</a:t>
            </a:r>
            <a:endParaRPr lang="en-US" sz="1000" dirty="0"/>
          </a:p>
        </p:txBody>
      </p:sp>
      <p:sp>
        <p:nvSpPr>
          <p:cNvPr id="10" name="Text 7"/>
          <p:cNvSpPr/>
          <p:nvPr/>
        </p:nvSpPr>
        <p:spPr>
          <a:xfrm>
            <a:off x="7863840" y="1216152"/>
            <a:ext cx="731520" cy="329184"/>
          </a:xfrm>
          <a:prstGeom prst="rect">
            <a:avLst/>
          </a:prstGeom>
          <a:noFill/>
          <a:ln/>
        </p:spPr>
        <p:txBody>
          <a:bodyPr wrap="square" rtlCol="0" anchor="ctr"/>
          <a:lstStyle/>
          <a:p>
            <a:pPr algn="r" indent="0" marL="0">
              <a:buNone/>
            </a:pPr>
            <a:r>
              <a:rPr lang="en-US" sz="1000" dirty="0">
                <a:solidFill>
                  <a:srgbClr val="718096"/>
                </a:solidFill>
                <a:latin typeface="Arial" pitchFamily="34" charset="0"/>
                <a:ea typeface="Arial" pitchFamily="34" charset="-122"/>
                <a:cs typeface="Arial" pitchFamily="34" charset="-120"/>
              </a:rPr>
              <a:t>8</a:t>
            </a:r>
            <a:endParaRPr lang="en-US" sz="1000" dirty="0"/>
          </a:p>
        </p:txBody>
      </p:sp>
      <p:sp>
        <p:nvSpPr>
          <p:cNvPr id="11" name="Text 8"/>
          <p:cNvSpPr/>
          <p:nvPr/>
        </p:nvSpPr>
        <p:spPr>
          <a:xfrm>
            <a:off x="365760" y="1563624"/>
            <a:ext cx="365760" cy="329184"/>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3.</a:t>
            </a:r>
            <a:endParaRPr lang="en-US" sz="1000" dirty="0"/>
          </a:p>
        </p:txBody>
      </p:sp>
      <p:sp>
        <p:nvSpPr>
          <p:cNvPr id="12" name="Text 9"/>
          <p:cNvSpPr/>
          <p:nvPr/>
        </p:nvSpPr>
        <p:spPr>
          <a:xfrm>
            <a:off x="777240" y="1563624"/>
            <a:ext cx="6583680" cy="329184"/>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How Search Behavior Shapes Autocomplete Results</a:t>
            </a:r>
            <a:endParaRPr lang="en-US" sz="1000" dirty="0"/>
          </a:p>
        </p:txBody>
      </p:sp>
      <p:sp>
        <p:nvSpPr>
          <p:cNvPr id="13" name="Text 10"/>
          <p:cNvSpPr/>
          <p:nvPr/>
        </p:nvSpPr>
        <p:spPr>
          <a:xfrm>
            <a:off x="7863840" y="1563624"/>
            <a:ext cx="731520" cy="329184"/>
          </a:xfrm>
          <a:prstGeom prst="rect">
            <a:avLst/>
          </a:prstGeom>
          <a:noFill/>
          <a:ln/>
        </p:spPr>
        <p:txBody>
          <a:bodyPr wrap="square" rtlCol="0" anchor="ctr"/>
          <a:lstStyle/>
          <a:p>
            <a:pPr algn="r" indent="0" marL="0">
              <a:buNone/>
            </a:pPr>
            <a:r>
              <a:rPr lang="en-US" sz="1000" dirty="0">
                <a:solidFill>
                  <a:srgbClr val="718096"/>
                </a:solidFill>
                <a:latin typeface="Arial" pitchFamily="34" charset="0"/>
                <a:ea typeface="Arial" pitchFamily="34" charset="-122"/>
                <a:cs typeface="Arial" pitchFamily="34" charset="-120"/>
              </a:rPr>
              <a:t>13</a:t>
            </a:r>
            <a:endParaRPr lang="en-US" sz="1000" dirty="0"/>
          </a:p>
        </p:txBody>
      </p:sp>
      <p:sp>
        <p:nvSpPr>
          <p:cNvPr id="14" name="Text 11"/>
          <p:cNvSpPr/>
          <p:nvPr/>
        </p:nvSpPr>
        <p:spPr>
          <a:xfrm>
            <a:off x="365760" y="1911096"/>
            <a:ext cx="365760" cy="329184"/>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4.</a:t>
            </a:r>
            <a:endParaRPr lang="en-US" sz="1000" dirty="0"/>
          </a:p>
        </p:txBody>
      </p:sp>
      <p:sp>
        <p:nvSpPr>
          <p:cNvPr id="15" name="Text 12"/>
          <p:cNvSpPr/>
          <p:nvPr/>
        </p:nvSpPr>
        <p:spPr>
          <a:xfrm>
            <a:off x="777240" y="1911096"/>
            <a:ext cx="6583680" cy="329184"/>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The Problem: Negative Autocomplete Suggestions</a:t>
            </a:r>
            <a:endParaRPr lang="en-US" sz="1000" dirty="0"/>
          </a:p>
        </p:txBody>
      </p:sp>
      <p:sp>
        <p:nvSpPr>
          <p:cNvPr id="16" name="Text 13"/>
          <p:cNvSpPr/>
          <p:nvPr/>
        </p:nvSpPr>
        <p:spPr>
          <a:xfrm>
            <a:off x="7863840" y="1911096"/>
            <a:ext cx="731520" cy="329184"/>
          </a:xfrm>
          <a:prstGeom prst="rect">
            <a:avLst/>
          </a:prstGeom>
          <a:noFill/>
          <a:ln/>
        </p:spPr>
        <p:txBody>
          <a:bodyPr wrap="square" rtlCol="0" anchor="ctr"/>
          <a:lstStyle/>
          <a:p>
            <a:pPr algn="r" indent="0" marL="0">
              <a:buNone/>
            </a:pPr>
            <a:r>
              <a:rPr lang="en-US" sz="1000" dirty="0">
                <a:solidFill>
                  <a:srgbClr val="718096"/>
                </a:solidFill>
                <a:latin typeface="Arial" pitchFamily="34" charset="0"/>
                <a:ea typeface="Arial" pitchFamily="34" charset="-122"/>
                <a:cs typeface="Arial" pitchFamily="34" charset="-120"/>
              </a:rPr>
              <a:t>18</a:t>
            </a:r>
            <a:endParaRPr lang="en-US" sz="1000" dirty="0"/>
          </a:p>
        </p:txBody>
      </p:sp>
      <p:sp>
        <p:nvSpPr>
          <p:cNvPr id="17" name="Text 14"/>
          <p:cNvSpPr/>
          <p:nvPr/>
        </p:nvSpPr>
        <p:spPr>
          <a:xfrm>
            <a:off x="365760" y="2258568"/>
            <a:ext cx="365760" cy="329184"/>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5.</a:t>
            </a:r>
            <a:endParaRPr lang="en-US" sz="1000" dirty="0"/>
          </a:p>
        </p:txBody>
      </p:sp>
      <p:sp>
        <p:nvSpPr>
          <p:cNvPr id="18" name="Text 15"/>
          <p:cNvSpPr/>
          <p:nvPr/>
        </p:nvSpPr>
        <p:spPr>
          <a:xfrm>
            <a:off x="777240" y="2258568"/>
            <a:ext cx="6583680" cy="329184"/>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Why Traditional Approaches Don't Work</a:t>
            </a:r>
            <a:endParaRPr lang="en-US" sz="1000" dirty="0"/>
          </a:p>
        </p:txBody>
      </p:sp>
      <p:sp>
        <p:nvSpPr>
          <p:cNvPr id="19" name="Text 16"/>
          <p:cNvSpPr/>
          <p:nvPr/>
        </p:nvSpPr>
        <p:spPr>
          <a:xfrm>
            <a:off x="7863840" y="2258568"/>
            <a:ext cx="731520" cy="329184"/>
          </a:xfrm>
          <a:prstGeom prst="rect">
            <a:avLst/>
          </a:prstGeom>
          <a:noFill/>
          <a:ln/>
        </p:spPr>
        <p:txBody>
          <a:bodyPr wrap="square" rtlCol="0" anchor="ctr"/>
          <a:lstStyle/>
          <a:p>
            <a:pPr algn="r" indent="0" marL="0">
              <a:buNone/>
            </a:pPr>
            <a:r>
              <a:rPr lang="en-US" sz="1000" dirty="0">
                <a:solidFill>
                  <a:srgbClr val="718096"/>
                </a:solidFill>
                <a:latin typeface="Arial" pitchFamily="34" charset="0"/>
                <a:ea typeface="Arial" pitchFamily="34" charset="-122"/>
                <a:cs typeface="Arial" pitchFamily="34" charset="-120"/>
              </a:rPr>
              <a:t>23</a:t>
            </a:r>
            <a:endParaRPr lang="en-US" sz="1000" dirty="0"/>
          </a:p>
        </p:txBody>
      </p:sp>
      <p:sp>
        <p:nvSpPr>
          <p:cNvPr id="20" name="Text 17"/>
          <p:cNvSpPr/>
          <p:nvPr/>
        </p:nvSpPr>
        <p:spPr>
          <a:xfrm>
            <a:off x="365760" y="2606040"/>
            <a:ext cx="365760" cy="329184"/>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6.</a:t>
            </a:r>
            <a:endParaRPr lang="en-US" sz="1000" dirty="0"/>
          </a:p>
        </p:txBody>
      </p:sp>
      <p:sp>
        <p:nvSpPr>
          <p:cNvPr id="21" name="Text 18"/>
          <p:cNvSpPr/>
          <p:nvPr/>
        </p:nvSpPr>
        <p:spPr>
          <a:xfrm>
            <a:off x="777240" y="2606040"/>
            <a:ext cx="6583680" cy="329184"/>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Reputation Return's Ethical Modification Approach</a:t>
            </a:r>
            <a:endParaRPr lang="en-US" sz="1000" dirty="0"/>
          </a:p>
        </p:txBody>
      </p:sp>
      <p:sp>
        <p:nvSpPr>
          <p:cNvPr id="22" name="Text 19"/>
          <p:cNvSpPr/>
          <p:nvPr/>
        </p:nvSpPr>
        <p:spPr>
          <a:xfrm>
            <a:off x="7863840" y="2606040"/>
            <a:ext cx="731520" cy="329184"/>
          </a:xfrm>
          <a:prstGeom prst="rect">
            <a:avLst/>
          </a:prstGeom>
          <a:noFill/>
          <a:ln/>
        </p:spPr>
        <p:txBody>
          <a:bodyPr wrap="square" rtlCol="0" anchor="ctr"/>
          <a:lstStyle/>
          <a:p>
            <a:pPr algn="r" indent="0" marL="0">
              <a:buNone/>
            </a:pPr>
            <a:r>
              <a:rPr lang="en-US" sz="1000" dirty="0">
                <a:solidFill>
                  <a:srgbClr val="718096"/>
                </a:solidFill>
                <a:latin typeface="Arial" pitchFamily="34" charset="0"/>
                <a:ea typeface="Arial" pitchFamily="34" charset="-122"/>
                <a:cs typeface="Arial" pitchFamily="34" charset="-120"/>
              </a:rPr>
              <a:t>27</a:t>
            </a:r>
            <a:endParaRPr lang="en-US" sz="1000" dirty="0"/>
          </a:p>
        </p:txBody>
      </p:sp>
      <p:sp>
        <p:nvSpPr>
          <p:cNvPr id="23" name="Text 20"/>
          <p:cNvSpPr/>
          <p:nvPr/>
        </p:nvSpPr>
        <p:spPr>
          <a:xfrm>
            <a:off x="365760" y="2953512"/>
            <a:ext cx="365760" cy="329184"/>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7.</a:t>
            </a:r>
            <a:endParaRPr lang="en-US" sz="1000" dirty="0"/>
          </a:p>
        </p:txBody>
      </p:sp>
      <p:sp>
        <p:nvSpPr>
          <p:cNvPr id="24" name="Text 21"/>
          <p:cNvSpPr/>
          <p:nvPr/>
        </p:nvSpPr>
        <p:spPr>
          <a:xfrm>
            <a:off x="777240" y="2953512"/>
            <a:ext cx="6583680" cy="329184"/>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The Science of Search Behavior Influence</a:t>
            </a:r>
            <a:endParaRPr lang="en-US" sz="1000" dirty="0"/>
          </a:p>
        </p:txBody>
      </p:sp>
      <p:sp>
        <p:nvSpPr>
          <p:cNvPr id="25" name="Text 22"/>
          <p:cNvSpPr/>
          <p:nvPr/>
        </p:nvSpPr>
        <p:spPr>
          <a:xfrm>
            <a:off x="7863840" y="2953512"/>
            <a:ext cx="731520" cy="329184"/>
          </a:xfrm>
          <a:prstGeom prst="rect">
            <a:avLst/>
          </a:prstGeom>
          <a:noFill/>
          <a:ln/>
        </p:spPr>
        <p:txBody>
          <a:bodyPr wrap="square" rtlCol="0" anchor="ctr"/>
          <a:lstStyle/>
          <a:p>
            <a:pPr algn="r" indent="0" marL="0">
              <a:buNone/>
            </a:pPr>
            <a:r>
              <a:rPr lang="en-US" sz="1000" dirty="0">
                <a:solidFill>
                  <a:srgbClr val="718096"/>
                </a:solidFill>
                <a:latin typeface="Arial" pitchFamily="34" charset="0"/>
                <a:ea typeface="Arial" pitchFamily="34" charset="-122"/>
                <a:cs typeface="Arial" pitchFamily="34" charset="-120"/>
              </a:rPr>
              <a:t>32</a:t>
            </a:r>
            <a:endParaRPr lang="en-US" sz="1000" dirty="0"/>
          </a:p>
        </p:txBody>
      </p:sp>
      <p:sp>
        <p:nvSpPr>
          <p:cNvPr id="26" name="Text 23"/>
          <p:cNvSpPr/>
          <p:nvPr/>
        </p:nvSpPr>
        <p:spPr>
          <a:xfrm>
            <a:off x="365760" y="3300984"/>
            <a:ext cx="365760" cy="329184"/>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8.</a:t>
            </a:r>
            <a:endParaRPr lang="en-US" sz="1000" dirty="0"/>
          </a:p>
        </p:txBody>
      </p:sp>
      <p:sp>
        <p:nvSpPr>
          <p:cNvPr id="27" name="Text 24"/>
          <p:cNvSpPr/>
          <p:nvPr/>
        </p:nvSpPr>
        <p:spPr>
          <a:xfrm>
            <a:off x="777240" y="3300984"/>
            <a:ext cx="6583680" cy="329184"/>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Real Results: Before and After</a:t>
            </a:r>
            <a:endParaRPr lang="en-US" sz="1000" dirty="0"/>
          </a:p>
        </p:txBody>
      </p:sp>
      <p:sp>
        <p:nvSpPr>
          <p:cNvPr id="28" name="Text 25"/>
          <p:cNvSpPr/>
          <p:nvPr/>
        </p:nvSpPr>
        <p:spPr>
          <a:xfrm>
            <a:off x="7863840" y="3300984"/>
            <a:ext cx="731520" cy="329184"/>
          </a:xfrm>
          <a:prstGeom prst="rect">
            <a:avLst/>
          </a:prstGeom>
          <a:noFill/>
          <a:ln/>
        </p:spPr>
        <p:txBody>
          <a:bodyPr wrap="square" rtlCol="0" anchor="ctr"/>
          <a:lstStyle/>
          <a:p>
            <a:pPr algn="r" indent="0" marL="0">
              <a:buNone/>
            </a:pPr>
            <a:r>
              <a:rPr lang="en-US" sz="1000" dirty="0">
                <a:solidFill>
                  <a:srgbClr val="718096"/>
                </a:solidFill>
                <a:latin typeface="Arial" pitchFamily="34" charset="0"/>
                <a:ea typeface="Arial" pitchFamily="34" charset="-122"/>
                <a:cs typeface="Arial" pitchFamily="34" charset="-120"/>
              </a:rPr>
              <a:t>37</a:t>
            </a:r>
            <a:endParaRPr lang="en-US" sz="1000" dirty="0"/>
          </a:p>
        </p:txBody>
      </p:sp>
      <p:sp>
        <p:nvSpPr>
          <p:cNvPr id="29" name="Text 26"/>
          <p:cNvSpPr/>
          <p:nvPr/>
        </p:nvSpPr>
        <p:spPr>
          <a:xfrm>
            <a:off x="365760" y="3648456"/>
            <a:ext cx="365760" cy="329184"/>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9.</a:t>
            </a:r>
            <a:endParaRPr lang="en-US" sz="1000" dirty="0"/>
          </a:p>
        </p:txBody>
      </p:sp>
      <p:sp>
        <p:nvSpPr>
          <p:cNvPr id="30" name="Text 27"/>
          <p:cNvSpPr/>
          <p:nvPr/>
        </p:nvSpPr>
        <p:spPr>
          <a:xfrm>
            <a:off x="777240" y="3648456"/>
            <a:ext cx="6583680" cy="329184"/>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Frequently Asked Questions</a:t>
            </a:r>
            <a:endParaRPr lang="en-US" sz="1000" dirty="0"/>
          </a:p>
        </p:txBody>
      </p:sp>
      <p:sp>
        <p:nvSpPr>
          <p:cNvPr id="31" name="Text 28"/>
          <p:cNvSpPr/>
          <p:nvPr/>
        </p:nvSpPr>
        <p:spPr>
          <a:xfrm>
            <a:off x="7863840" y="3648456"/>
            <a:ext cx="731520" cy="329184"/>
          </a:xfrm>
          <a:prstGeom prst="rect">
            <a:avLst/>
          </a:prstGeom>
          <a:noFill/>
          <a:ln/>
        </p:spPr>
        <p:txBody>
          <a:bodyPr wrap="square" rtlCol="0" anchor="ctr"/>
          <a:lstStyle/>
          <a:p>
            <a:pPr algn="r" indent="0" marL="0">
              <a:buNone/>
            </a:pPr>
            <a:r>
              <a:rPr lang="en-US" sz="1000" dirty="0">
                <a:solidFill>
                  <a:srgbClr val="718096"/>
                </a:solidFill>
                <a:latin typeface="Arial" pitchFamily="34" charset="0"/>
                <a:ea typeface="Arial" pitchFamily="34" charset="-122"/>
                <a:cs typeface="Arial" pitchFamily="34" charset="-120"/>
              </a:rPr>
              <a:t>41</a:t>
            </a:r>
            <a:endParaRPr lang="en-US" sz="1000" dirty="0"/>
          </a:p>
        </p:txBody>
      </p:sp>
      <p:sp>
        <p:nvSpPr>
          <p:cNvPr id="32" name="Text 29"/>
          <p:cNvSpPr/>
          <p:nvPr/>
        </p:nvSpPr>
        <p:spPr>
          <a:xfrm>
            <a:off x="365760" y="3995928"/>
            <a:ext cx="365760" cy="329184"/>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10.</a:t>
            </a:r>
            <a:endParaRPr lang="en-US" sz="1000" dirty="0"/>
          </a:p>
        </p:txBody>
      </p:sp>
      <p:sp>
        <p:nvSpPr>
          <p:cNvPr id="33" name="Text 30"/>
          <p:cNvSpPr/>
          <p:nvPr/>
        </p:nvSpPr>
        <p:spPr>
          <a:xfrm>
            <a:off x="777240" y="3995928"/>
            <a:ext cx="6583680" cy="329184"/>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Taking Action: Your Path Forward</a:t>
            </a:r>
            <a:endParaRPr lang="en-US" sz="1000" dirty="0"/>
          </a:p>
        </p:txBody>
      </p:sp>
      <p:sp>
        <p:nvSpPr>
          <p:cNvPr id="34" name="Text 31"/>
          <p:cNvSpPr/>
          <p:nvPr/>
        </p:nvSpPr>
        <p:spPr>
          <a:xfrm>
            <a:off x="7863840" y="3995928"/>
            <a:ext cx="731520" cy="329184"/>
          </a:xfrm>
          <a:prstGeom prst="rect">
            <a:avLst/>
          </a:prstGeom>
          <a:noFill/>
          <a:ln/>
        </p:spPr>
        <p:txBody>
          <a:bodyPr wrap="square" rtlCol="0" anchor="ctr"/>
          <a:lstStyle/>
          <a:p>
            <a:pPr algn="r" indent="0" marL="0">
              <a:buNone/>
            </a:pPr>
            <a:r>
              <a:rPr lang="en-US" sz="1000" dirty="0">
                <a:solidFill>
                  <a:srgbClr val="718096"/>
                </a:solidFill>
                <a:latin typeface="Arial" pitchFamily="34" charset="0"/>
                <a:ea typeface="Arial" pitchFamily="34" charset="-122"/>
                <a:cs typeface="Arial" pitchFamily="34" charset="-120"/>
              </a:rPr>
              <a:t>45</a:t>
            </a:r>
            <a:endParaRPr lang="en-US" sz="1000" dirty="0"/>
          </a:p>
        </p:txBody>
      </p:sp>
      <p:sp>
        <p:nvSpPr>
          <p:cNvPr id="35" name="Text 32"/>
          <p:cNvSpPr/>
          <p:nvPr/>
        </p:nvSpPr>
        <p:spPr>
          <a:xfrm>
            <a:off x="365760" y="4434840"/>
            <a:ext cx="8412480" cy="411480"/>
          </a:xfrm>
          <a:prstGeom prst="rect">
            <a:avLst/>
          </a:prstGeom>
          <a:noFill/>
          <a:ln/>
        </p:spPr>
        <p:txBody>
          <a:bodyPr wrap="square" rtlCol="0" anchor="ctr"/>
          <a:lstStyle/>
          <a:p>
            <a:pPr indent="0" marL="0">
              <a:buNone/>
            </a:pPr>
            <a:r>
              <a:rPr lang="en-US" sz="900" i="1" dirty="0">
                <a:solidFill>
                  <a:srgbClr val="718096"/>
                </a:solidFill>
                <a:latin typeface="Arial" pitchFamily="34" charset="0"/>
                <a:ea typeface="Arial" pitchFamily="34" charset="-122"/>
                <a:cs typeface="Arial" pitchFamily="34" charset="-120"/>
              </a:rPr>
              <a:t>This guide explains exactly how Google's prediction systems work, why negative suggestions appear, and how Reputation Return uses ethical, behavior-based methods to improve what people see when they search for you.</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The Business Impact of Negative Suggestions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Negative autocomplete suggestions cause measurable business damage by influencing potential customers before they ever reach your website or see your actual content. Studies show that negative search suggestions reduce click-through rates to the associated business, increase searches for competitors, and create lasting negative brand associations even when the searcher never finds substantive negative content.</a:t>
            </a:r>
            <a:endParaRPr lang="en-US" sz="1100" dirty="0"/>
          </a:p>
        </p:txBody>
      </p:sp>
      <p:sp>
        <p:nvSpPr>
          <p:cNvPr id="6" name="Text 3"/>
          <p:cNvSpPr/>
          <p:nvPr/>
        </p:nvSpPr>
        <p:spPr>
          <a:xfrm>
            <a:off x="457200" y="1691640"/>
            <a:ext cx="2011680" cy="548640"/>
          </a:xfrm>
          <a:prstGeom prst="rect">
            <a:avLst/>
          </a:prstGeom>
          <a:noFill/>
          <a:ln/>
        </p:spPr>
        <p:txBody>
          <a:bodyPr wrap="square" rtlCol="0" anchor="ctr"/>
          <a:lstStyle/>
          <a:p>
            <a:pPr algn="ctr" indent="0" marL="0">
              <a:buNone/>
            </a:pPr>
            <a:r>
              <a:rPr lang="en-US" sz="2800" b="1" dirty="0">
                <a:solidFill>
                  <a:srgbClr val="0020C2"/>
                </a:solidFill>
                <a:latin typeface="Arial" pitchFamily="34" charset="0"/>
                <a:ea typeface="Arial" pitchFamily="34" charset="-122"/>
                <a:cs typeface="Arial" pitchFamily="34" charset="-120"/>
              </a:rPr>
              <a:t>70%+</a:t>
            </a:r>
            <a:endParaRPr lang="en-US" sz="2800" dirty="0"/>
          </a:p>
        </p:txBody>
      </p:sp>
      <p:sp>
        <p:nvSpPr>
          <p:cNvPr id="7" name="Text 4"/>
          <p:cNvSpPr/>
          <p:nvPr/>
        </p:nvSpPr>
        <p:spPr>
          <a:xfrm>
            <a:off x="457200" y="2194560"/>
            <a:ext cx="2011680" cy="457200"/>
          </a:xfrm>
          <a:prstGeom prst="rect">
            <a:avLst/>
          </a:prstGeom>
          <a:noFill/>
          <a:ln/>
        </p:spPr>
        <p:txBody>
          <a:bodyPr wrap="square" rtlCol="0" anchor="ctr"/>
          <a:lstStyle/>
          <a:p>
            <a:pPr algn="ctr" indent="0" marL="0">
              <a:buNone/>
            </a:pPr>
            <a:r>
              <a:rPr lang="en-US" sz="900" dirty="0">
                <a:solidFill>
                  <a:srgbClr val="2D3748"/>
                </a:solidFill>
                <a:latin typeface="Arial" pitchFamily="34" charset="0"/>
                <a:ea typeface="Arial" pitchFamily="34" charset="-122"/>
                <a:cs typeface="Arial" pitchFamily="34" charset="-120"/>
              </a:rPr>
              <a:t>Users influenced by</a:t>
            </a:r>
            <a:endParaRPr lang="en-US" sz="900" dirty="0"/>
          </a:p>
          <a:p>
            <a:pPr algn="ctr" indent="0" marL="0">
              <a:buNone/>
            </a:pPr>
            <a:r>
              <a:rPr lang="en-US" sz="900" dirty="0">
                <a:solidFill>
                  <a:srgbClr val="2D3748"/>
                </a:solidFill>
                <a:latin typeface="Arial" pitchFamily="34" charset="0"/>
                <a:ea typeface="Arial" pitchFamily="34" charset="-122"/>
                <a:cs typeface="Arial" pitchFamily="34" charset="-120"/>
              </a:rPr>
              <a:t>autocomplete suggestions</a:t>
            </a:r>
            <a:endParaRPr lang="en-US" sz="900" dirty="0"/>
          </a:p>
        </p:txBody>
      </p:sp>
      <p:sp>
        <p:nvSpPr>
          <p:cNvPr id="8" name="Text 5"/>
          <p:cNvSpPr/>
          <p:nvPr/>
        </p:nvSpPr>
        <p:spPr>
          <a:xfrm>
            <a:off x="2560320" y="1691640"/>
            <a:ext cx="2011680" cy="548640"/>
          </a:xfrm>
          <a:prstGeom prst="rect">
            <a:avLst/>
          </a:prstGeom>
          <a:noFill/>
          <a:ln/>
        </p:spPr>
        <p:txBody>
          <a:bodyPr wrap="square" rtlCol="0" anchor="ctr"/>
          <a:lstStyle/>
          <a:p>
            <a:pPr algn="ctr" indent="0" marL="0">
              <a:buNone/>
            </a:pPr>
            <a:r>
              <a:rPr lang="en-US" sz="2800" b="1" dirty="0">
                <a:solidFill>
                  <a:srgbClr val="0020C2"/>
                </a:solidFill>
                <a:latin typeface="Arial" pitchFamily="34" charset="0"/>
                <a:ea typeface="Arial" pitchFamily="34" charset="-122"/>
                <a:cs typeface="Arial" pitchFamily="34" charset="-120"/>
              </a:rPr>
              <a:t>45%</a:t>
            </a:r>
            <a:endParaRPr lang="en-US" sz="2800" dirty="0"/>
          </a:p>
        </p:txBody>
      </p:sp>
      <p:sp>
        <p:nvSpPr>
          <p:cNvPr id="9" name="Text 6"/>
          <p:cNvSpPr/>
          <p:nvPr/>
        </p:nvSpPr>
        <p:spPr>
          <a:xfrm>
            <a:off x="2560320" y="2194560"/>
            <a:ext cx="2011680" cy="457200"/>
          </a:xfrm>
          <a:prstGeom prst="rect">
            <a:avLst/>
          </a:prstGeom>
          <a:noFill/>
          <a:ln/>
        </p:spPr>
        <p:txBody>
          <a:bodyPr wrap="square" rtlCol="0" anchor="ctr"/>
          <a:lstStyle/>
          <a:p>
            <a:pPr algn="ctr" indent="0" marL="0">
              <a:buNone/>
            </a:pPr>
            <a:r>
              <a:rPr lang="en-US" sz="900" dirty="0">
                <a:solidFill>
                  <a:srgbClr val="2D3748"/>
                </a:solidFill>
                <a:latin typeface="Arial" pitchFamily="34" charset="0"/>
                <a:ea typeface="Arial" pitchFamily="34" charset="-122"/>
                <a:cs typeface="Arial" pitchFamily="34" charset="-120"/>
              </a:rPr>
              <a:t>Say suggestions affect</a:t>
            </a:r>
            <a:endParaRPr lang="en-US" sz="900" dirty="0"/>
          </a:p>
          <a:p>
            <a:pPr algn="ctr" indent="0" marL="0">
              <a:buNone/>
            </a:pPr>
            <a:r>
              <a:rPr lang="en-US" sz="900" dirty="0">
                <a:solidFill>
                  <a:srgbClr val="2D3748"/>
                </a:solidFill>
                <a:latin typeface="Arial" pitchFamily="34" charset="0"/>
                <a:ea typeface="Arial" pitchFamily="34" charset="-122"/>
                <a:cs typeface="Arial" pitchFamily="34" charset="-120"/>
              </a:rPr>
              <a:t>brand perception</a:t>
            </a:r>
            <a:endParaRPr lang="en-US" sz="900" dirty="0"/>
          </a:p>
        </p:txBody>
      </p:sp>
      <p:sp>
        <p:nvSpPr>
          <p:cNvPr id="10" name="Text 7"/>
          <p:cNvSpPr/>
          <p:nvPr/>
        </p:nvSpPr>
        <p:spPr>
          <a:xfrm>
            <a:off x="4663440" y="1691640"/>
            <a:ext cx="2011680" cy="548640"/>
          </a:xfrm>
          <a:prstGeom prst="rect">
            <a:avLst/>
          </a:prstGeom>
          <a:noFill/>
          <a:ln/>
        </p:spPr>
        <p:txBody>
          <a:bodyPr wrap="square" rtlCol="0" anchor="ctr"/>
          <a:lstStyle/>
          <a:p>
            <a:pPr algn="ctr" indent="0" marL="0">
              <a:buNone/>
            </a:pPr>
            <a:r>
              <a:rPr lang="en-US" sz="2800" b="1" dirty="0">
                <a:solidFill>
                  <a:srgbClr val="0020C2"/>
                </a:solidFill>
                <a:latin typeface="Arial" pitchFamily="34" charset="0"/>
                <a:ea typeface="Arial" pitchFamily="34" charset="-122"/>
                <a:cs typeface="Arial" pitchFamily="34" charset="-120"/>
              </a:rPr>
              <a:t>22%</a:t>
            </a:r>
            <a:endParaRPr lang="en-US" sz="2800" dirty="0"/>
          </a:p>
        </p:txBody>
      </p:sp>
      <p:sp>
        <p:nvSpPr>
          <p:cNvPr id="11" name="Text 8"/>
          <p:cNvSpPr/>
          <p:nvPr/>
        </p:nvSpPr>
        <p:spPr>
          <a:xfrm>
            <a:off x="4663440" y="2194560"/>
            <a:ext cx="2011680" cy="457200"/>
          </a:xfrm>
          <a:prstGeom prst="rect">
            <a:avLst/>
          </a:prstGeom>
          <a:noFill/>
          <a:ln/>
        </p:spPr>
        <p:txBody>
          <a:bodyPr wrap="square" rtlCol="0" anchor="ctr"/>
          <a:lstStyle/>
          <a:p>
            <a:pPr algn="ctr" indent="0" marL="0">
              <a:buNone/>
            </a:pPr>
            <a:r>
              <a:rPr lang="en-US" sz="900" dirty="0">
                <a:solidFill>
                  <a:srgbClr val="2D3748"/>
                </a:solidFill>
                <a:latin typeface="Arial" pitchFamily="34" charset="0"/>
                <a:ea typeface="Arial" pitchFamily="34" charset="-122"/>
                <a:cs typeface="Arial" pitchFamily="34" charset="-120"/>
              </a:rPr>
              <a:t>Revenue loss from</a:t>
            </a:r>
            <a:endParaRPr lang="en-US" sz="900" dirty="0"/>
          </a:p>
          <a:p>
            <a:pPr algn="ctr" indent="0" marL="0">
              <a:buNone/>
            </a:pPr>
            <a:r>
              <a:rPr lang="en-US" sz="900" dirty="0">
                <a:solidFill>
                  <a:srgbClr val="2D3748"/>
                </a:solidFill>
                <a:latin typeface="Arial" pitchFamily="34" charset="0"/>
                <a:ea typeface="Arial" pitchFamily="34" charset="-122"/>
                <a:cs typeface="Arial" pitchFamily="34" charset="-120"/>
              </a:rPr>
              <a:t>negative search presence</a:t>
            </a:r>
            <a:endParaRPr lang="en-US" sz="900" dirty="0"/>
          </a:p>
        </p:txBody>
      </p:sp>
      <p:sp>
        <p:nvSpPr>
          <p:cNvPr id="12" name="Text 9"/>
          <p:cNvSpPr/>
          <p:nvPr/>
        </p:nvSpPr>
        <p:spPr>
          <a:xfrm>
            <a:off x="6766560" y="1691640"/>
            <a:ext cx="2011680" cy="548640"/>
          </a:xfrm>
          <a:prstGeom prst="rect">
            <a:avLst/>
          </a:prstGeom>
          <a:noFill/>
          <a:ln/>
        </p:spPr>
        <p:txBody>
          <a:bodyPr wrap="square" rtlCol="0" anchor="ctr"/>
          <a:lstStyle/>
          <a:p>
            <a:pPr algn="ctr" indent="0" marL="0">
              <a:buNone/>
            </a:pPr>
            <a:r>
              <a:rPr lang="en-US" sz="2800" b="1" dirty="0">
                <a:solidFill>
                  <a:srgbClr val="0020C2"/>
                </a:solidFill>
                <a:latin typeface="Arial" pitchFamily="34" charset="0"/>
                <a:ea typeface="Arial" pitchFamily="34" charset="-122"/>
                <a:cs typeface="Arial" pitchFamily="34" charset="-120"/>
              </a:rPr>
              <a:t>67%</a:t>
            </a:r>
            <a:endParaRPr lang="en-US" sz="2800" dirty="0"/>
          </a:p>
        </p:txBody>
      </p:sp>
      <p:sp>
        <p:nvSpPr>
          <p:cNvPr id="13" name="Text 10"/>
          <p:cNvSpPr/>
          <p:nvPr/>
        </p:nvSpPr>
        <p:spPr>
          <a:xfrm>
            <a:off x="6766560" y="2194560"/>
            <a:ext cx="2011680" cy="457200"/>
          </a:xfrm>
          <a:prstGeom prst="rect">
            <a:avLst/>
          </a:prstGeom>
          <a:noFill/>
          <a:ln/>
        </p:spPr>
        <p:txBody>
          <a:bodyPr wrap="square" rtlCol="0" anchor="ctr"/>
          <a:lstStyle/>
          <a:p>
            <a:pPr algn="ctr" indent="0" marL="0">
              <a:buNone/>
            </a:pPr>
            <a:r>
              <a:rPr lang="en-US" sz="900" dirty="0">
                <a:solidFill>
                  <a:srgbClr val="2D3748"/>
                </a:solidFill>
                <a:latin typeface="Arial" pitchFamily="34" charset="0"/>
                <a:ea typeface="Arial" pitchFamily="34" charset="-122"/>
                <a:cs typeface="Arial" pitchFamily="34" charset="-120"/>
              </a:rPr>
              <a:t>Avoid brands with</a:t>
            </a:r>
            <a:endParaRPr lang="en-US" sz="900" dirty="0"/>
          </a:p>
          <a:p>
            <a:pPr algn="ctr" indent="0" marL="0">
              <a:buNone/>
            </a:pPr>
            <a:r>
              <a:rPr lang="en-US" sz="900" dirty="0">
                <a:solidFill>
                  <a:srgbClr val="2D3748"/>
                </a:solidFill>
                <a:latin typeface="Arial" pitchFamily="34" charset="0"/>
                <a:ea typeface="Arial" pitchFamily="34" charset="-122"/>
                <a:cs typeface="Arial" pitchFamily="34" charset="-120"/>
              </a:rPr>
              <a:t>negative associations</a:t>
            </a:r>
            <a:endParaRPr lang="en-US" sz="900" dirty="0"/>
          </a:p>
        </p:txBody>
      </p:sp>
      <p:sp>
        <p:nvSpPr>
          <p:cNvPr id="14" name="Text 11"/>
          <p:cNvSpPr/>
          <p:nvPr/>
        </p:nvSpPr>
        <p:spPr>
          <a:xfrm>
            <a:off x="365760" y="274320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The damage extends beyond immediate lost sales. Negative autocomplete suggestions impact recruiting, as job candidates research employers before applying. They affect partnerships and business development, as potential partners conduct due diligence. They influence investors, lenders, and anyone else who might search for your name before making decisions.</a:t>
            </a:r>
            <a:endParaRPr lang="en-US" sz="1100" dirty="0"/>
          </a:p>
        </p:txBody>
      </p:sp>
      <p:sp>
        <p:nvSpPr>
          <p:cNvPr id="15" name="Shape 12"/>
          <p:cNvSpPr/>
          <p:nvPr/>
        </p:nvSpPr>
        <p:spPr>
          <a:xfrm>
            <a:off x="365760" y="3611880"/>
            <a:ext cx="8412480" cy="640080"/>
          </a:xfrm>
          <a:prstGeom prst="rect">
            <a:avLst/>
          </a:prstGeom>
          <a:solidFill>
            <a:srgbClr val="E8ECFF"/>
          </a:solidFill>
          <a:ln/>
        </p:spPr>
      </p:sp>
      <p:sp>
        <p:nvSpPr>
          <p:cNvPr id="16" name="Text 13"/>
          <p:cNvSpPr/>
          <p:nvPr/>
        </p:nvSpPr>
        <p:spPr>
          <a:xfrm>
            <a:off x="457200" y="370332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Hidden Cost: Many businesses never know how many opportunities they lose due to negative autocomplete suggestions. Potential customers who see concerning suggestions simply move on to competitors without ever making contact.</a:t>
            </a:r>
            <a:endParaRPr lang="en-US" sz="1000" dirty="0"/>
          </a:p>
        </p:txBody>
      </p:sp>
      <p:sp>
        <p:nvSpPr>
          <p:cNvPr id="17" name="Text 14"/>
          <p:cNvSpPr/>
          <p:nvPr/>
        </p:nvSpPr>
        <p:spPr>
          <a:xfrm>
            <a:off x="365760" y="4617720"/>
            <a:ext cx="8412480" cy="2286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Source: Consumer search behavior research; Brand perception studies</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The Personal Impact of Negative Suggestions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For individuals, negative autocomplete suggestions can be even more devastating than for businesses. Your name is your identity, and negative suggestions attached to it affect every aspect of your personal and professional life. Job searches, dating, social relationships, professional networking—all involve people searching for your name and seeing those suggestions before they see anything else about you.</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Research indicates that 70% of employers screen candidates online before hiring decisions, and 57% have rejected candidates based on what they found. Negative autocomplete suggestions prime these employers with negative associations before they even see your actual search results. The suggestion "John Smith arrested" creates doubt even if no arrest record exists—the employer may not bother to verify, simply moving on to the next candidate.</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The psychological toll is also significant. Knowing that everyone who searches your name sees negative suggestions creates anxiety, embarrassment, and social withdrawal. Victims of autocomplete reputation damage report avoiding professional networking, declining speaking opportunities, and limiting their online presence—all of which further harm their careers and opportunities.</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Personal Reality: Unlike businesses that can rebrand or pivot, individuals are stuck with their names. Negative autocomplete suggestions for personal names cause lifelong damage if not addressed.</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Professional person looking concerned while viewing laptop screen in modern office, conveying worry without showing screen content, soft lighting, landscape orientation, no text</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How Negative Suggestions Appear: Common Scenarios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Understanding how negative suggestions originate helps explain why they persist and how they can be addressed. Most negative autocomplete suggestions trace back to specific triggering events that generated sudden spikes in search behavior.</a:t>
            </a:r>
            <a:endParaRPr lang="en-US" sz="1100" dirty="0"/>
          </a:p>
        </p:txBody>
      </p:sp>
      <p:sp>
        <p:nvSpPr>
          <p:cNvPr id="6" name="Text 3"/>
          <p:cNvSpPr/>
          <p:nvPr/>
        </p:nvSpPr>
        <p:spPr>
          <a:xfrm>
            <a:off x="365760" y="1600200"/>
            <a:ext cx="1737360" cy="50292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News Coverage:</a:t>
            </a:r>
            <a:endParaRPr lang="en-US" sz="1000" dirty="0"/>
          </a:p>
        </p:txBody>
      </p:sp>
      <p:sp>
        <p:nvSpPr>
          <p:cNvPr id="7" name="Text 4"/>
          <p:cNvSpPr/>
          <p:nvPr/>
        </p:nvSpPr>
        <p:spPr>
          <a:xfrm>
            <a:off x="2148840" y="1600200"/>
            <a:ext cx="6629400" cy="50292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A news story prompts searches combining your name with the story topic. Even factual coverage of resolved issues can create lasting suggestions.</a:t>
            </a:r>
            <a:endParaRPr lang="en-US" sz="900" dirty="0"/>
          </a:p>
        </p:txBody>
      </p:sp>
      <p:sp>
        <p:nvSpPr>
          <p:cNvPr id="8" name="Text 5"/>
          <p:cNvSpPr/>
          <p:nvPr/>
        </p:nvSpPr>
        <p:spPr>
          <a:xfrm>
            <a:off x="365760" y="2148840"/>
            <a:ext cx="1737360" cy="50292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Social Media Virality:</a:t>
            </a:r>
            <a:endParaRPr lang="en-US" sz="1000" dirty="0"/>
          </a:p>
        </p:txBody>
      </p:sp>
      <p:sp>
        <p:nvSpPr>
          <p:cNvPr id="9" name="Text 6"/>
          <p:cNvSpPr/>
          <p:nvPr/>
        </p:nvSpPr>
        <p:spPr>
          <a:xfrm>
            <a:off x="2148840" y="2148840"/>
            <a:ext cx="6629400" cy="50292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A negative post goes viral, prompting thousands of searches. The suggestion persists long after the post is forgotten.</a:t>
            </a:r>
            <a:endParaRPr lang="en-US" sz="900" dirty="0"/>
          </a:p>
        </p:txBody>
      </p:sp>
      <p:sp>
        <p:nvSpPr>
          <p:cNvPr id="10" name="Text 7"/>
          <p:cNvSpPr/>
          <p:nvPr/>
        </p:nvSpPr>
        <p:spPr>
          <a:xfrm>
            <a:off x="365760" y="2697480"/>
            <a:ext cx="1737360" cy="50292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Competitor Actions:</a:t>
            </a:r>
            <a:endParaRPr lang="en-US" sz="1000" dirty="0"/>
          </a:p>
        </p:txBody>
      </p:sp>
      <p:sp>
        <p:nvSpPr>
          <p:cNvPr id="11" name="Text 8"/>
          <p:cNvSpPr/>
          <p:nvPr/>
        </p:nvSpPr>
        <p:spPr>
          <a:xfrm>
            <a:off x="2148840" y="2697480"/>
            <a:ext cx="6629400" cy="50292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Competitors or bad actors deliberately search negative phrases repeatedly, potentially with multiple users or locations.</a:t>
            </a:r>
            <a:endParaRPr lang="en-US" sz="900" dirty="0"/>
          </a:p>
        </p:txBody>
      </p:sp>
      <p:sp>
        <p:nvSpPr>
          <p:cNvPr id="12" name="Text 9"/>
          <p:cNvSpPr/>
          <p:nvPr/>
        </p:nvSpPr>
        <p:spPr>
          <a:xfrm>
            <a:off x="365760" y="3246120"/>
            <a:ext cx="1737360" cy="50292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Customer Complaints:</a:t>
            </a:r>
            <a:endParaRPr lang="en-US" sz="1000" dirty="0"/>
          </a:p>
        </p:txBody>
      </p:sp>
      <p:sp>
        <p:nvSpPr>
          <p:cNvPr id="13" name="Text 10"/>
          <p:cNvSpPr/>
          <p:nvPr/>
        </p:nvSpPr>
        <p:spPr>
          <a:xfrm>
            <a:off x="2148840" y="3246120"/>
            <a:ext cx="6629400" cy="50292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A wave of customer complaints prompts searches for "name + complaint" or "name + scam" as people research whether others had similar experiences.</a:t>
            </a:r>
            <a:endParaRPr lang="en-US" sz="900" dirty="0"/>
          </a:p>
        </p:txBody>
      </p:sp>
      <p:sp>
        <p:nvSpPr>
          <p:cNvPr id="14" name="Text 11"/>
          <p:cNvSpPr/>
          <p:nvPr/>
        </p:nvSpPr>
        <p:spPr>
          <a:xfrm>
            <a:off x="365760" y="3794760"/>
            <a:ext cx="1737360" cy="50292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Legal Matters:</a:t>
            </a:r>
            <a:endParaRPr lang="en-US" sz="1000" dirty="0"/>
          </a:p>
        </p:txBody>
      </p:sp>
      <p:sp>
        <p:nvSpPr>
          <p:cNvPr id="15" name="Text 12"/>
          <p:cNvSpPr/>
          <p:nvPr/>
        </p:nvSpPr>
        <p:spPr>
          <a:xfrm>
            <a:off x="2148840" y="3794760"/>
            <a:ext cx="6629400" cy="50292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Court filings, even frivolous ones, appear in public records and prompt searches connecting your name to legal terms.</a:t>
            </a:r>
            <a:endParaRPr lang="en-US" sz="900" dirty="0"/>
          </a:p>
        </p:txBody>
      </p:sp>
      <p:sp>
        <p:nvSpPr>
          <p:cNvPr id="16" name="Shape 13"/>
          <p:cNvSpPr/>
          <p:nvPr/>
        </p:nvSpPr>
        <p:spPr>
          <a:xfrm>
            <a:off x="365760" y="4434840"/>
            <a:ext cx="8412480" cy="640080"/>
          </a:xfrm>
          <a:prstGeom prst="rect">
            <a:avLst/>
          </a:prstGeom>
          <a:solidFill>
            <a:srgbClr val="E8ECFF"/>
          </a:solidFill>
          <a:ln/>
        </p:spPr>
      </p:sp>
      <p:sp>
        <p:nvSpPr>
          <p:cNvPr id="17" name="Text 14"/>
          <p:cNvSpPr/>
          <p:nvPr/>
        </p:nvSpPr>
        <p:spPr>
          <a:xfrm>
            <a:off x="457200" y="452628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Common Thread: In almost every case, the underlying event has been resolved or was never substantive—but the autocomplete suggestion persists because search behavior created it.</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020C2"/>
        </a:solidFill>
      </p:bgPr>
    </p:bg>
    <p:spTree>
      <p:nvGrpSpPr>
        <p:cNvPr id="1" name=""/>
        <p:cNvGrpSpPr/>
        <p:nvPr/>
      </p:nvGrpSpPr>
      <p:grpSpPr>
        <a:xfrm>
          <a:off x="0" y="0"/>
          <a:ext cx="0" cy="0"/>
          <a:chOff x="0" y="0"/>
          <a:chExt cx="0" cy="0"/>
        </a:xfrm>
      </p:grpSpPr>
      <p:sp>
        <p:nvSpPr>
          <p:cNvPr id="2" name="Text 0"/>
          <p:cNvSpPr/>
          <p:nvPr/>
        </p:nvSpPr>
        <p:spPr>
          <a:xfrm>
            <a:off x="457200" y="1188720"/>
            <a:ext cx="8229600" cy="457200"/>
          </a:xfrm>
          <a:prstGeom prst="rect">
            <a:avLst/>
          </a:prstGeom>
          <a:noFill/>
          <a:ln/>
        </p:spPr>
        <p:txBody>
          <a:bodyPr wrap="square" rtlCol="0" anchor="ctr"/>
          <a:lstStyle/>
          <a:p>
            <a:pPr algn="l" indent="0" marL="0">
              <a:buNone/>
            </a:pPr>
            <a:r>
              <a:rPr lang="en-US" sz="1600" dirty="0">
                <a:solidFill>
                  <a:srgbClr val="FFFF00"/>
                </a:solidFill>
                <a:latin typeface="Arial" pitchFamily="34" charset="0"/>
                <a:ea typeface="Arial" pitchFamily="34" charset="-122"/>
                <a:cs typeface="Arial" pitchFamily="34" charset="-120"/>
              </a:rPr>
              <a:t>SECTION 5</a:t>
            </a:r>
            <a:endParaRPr lang="en-US" sz="1600" dirty="0"/>
          </a:p>
        </p:txBody>
      </p:sp>
      <p:sp>
        <p:nvSpPr>
          <p:cNvPr id="3" name="Text 1"/>
          <p:cNvSpPr/>
          <p:nvPr/>
        </p:nvSpPr>
        <p:spPr>
          <a:xfrm>
            <a:off x="457200" y="1600200"/>
            <a:ext cx="8229600" cy="914400"/>
          </a:xfrm>
          <a:prstGeom prst="rect">
            <a:avLst/>
          </a:prstGeom>
          <a:noFill/>
          <a:ln/>
        </p:spPr>
        <p:txBody>
          <a:bodyPr wrap="square" rtlCol="0" anchor="ctr"/>
          <a:lstStyle/>
          <a:p>
            <a:pPr algn="l" indent="0" marL="0">
              <a:buNone/>
            </a:pPr>
            <a:r>
              <a:rPr lang="en-US" sz="3200" b="1" dirty="0">
                <a:solidFill>
                  <a:srgbClr val="FFFFFF"/>
                </a:solidFill>
                <a:latin typeface="Arial" pitchFamily="34" charset="0"/>
                <a:ea typeface="Arial" pitchFamily="34" charset="-122"/>
                <a:cs typeface="Arial" pitchFamily="34" charset="-120"/>
              </a:rPr>
              <a:t>Why Traditional Approaches</a:t>
            </a:r>
            <a:endParaRPr lang="en-US" sz="3200" dirty="0"/>
          </a:p>
          <a:p>
            <a:pPr algn="l" indent="0" marL="0">
              <a:buNone/>
            </a:pPr>
            <a:r>
              <a:rPr lang="en-US" sz="3200" b="1" dirty="0">
                <a:solidFill>
                  <a:srgbClr val="FFFFFF"/>
                </a:solidFill>
                <a:latin typeface="Arial" pitchFamily="34" charset="0"/>
                <a:ea typeface="Arial" pitchFamily="34" charset="-122"/>
                <a:cs typeface="Arial" pitchFamily="34" charset="-120"/>
              </a:rPr>
              <a:t>Don't Work</a:t>
            </a:r>
            <a:endParaRPr lang="en-US" sz="3200" dirty="0"/>
          </a:p>
        </p:txBody>
      </p:sp>
      <p:sp>
        <p:nvSpPr>
          <p:cNvPr id="4" name="Text 2"/>
          <p:cNvSpPr/>
          <p:nvPr/>
        </p:nvSpPr>
        <p:spPr>
          <a:xfrm>
            <a:off x="457200" y="2468880"/>
            <a:ext cx="8229600" cy="457200"/>
          </a:xfrm>
          <a:prstGeom prst="rect">
            <a:avLst/>
          </a:prstGeom>
          <a:noFill/>
          <a:ln/>
        </p:spPr>
        <p:txBody>
          <a:bodyPr wrap="square" rtlCol="0" anchor="ctr"/>
          <a:lstStyle/>
          <a:p>
            <a:pPr algn="l" indent="0" marL="0">
              <a:buNone/>
            </a:pPr>
            <a:r>
              <a:rPr lang="en-US" sz="1400" dirty="0">
                <a:solidFill>
                  <a:srgbClr val="FFFF00"/>
                </a:solidFill>
                <a:latin typeface="Arial" pitchFamily="34" charset="0"/>
                <a:ea typeface="Arial" pitchFamily="34" charset="-122"/>
                <a:cs typeface="Arial" pitchFamily="34" charset="-120"/>
              </a:rPr>
              <a:t>The limitations of common response strategies</a:t>
            </a:r>
            <a:endParaRPr lang="en-US" sz="1400" dirty="0"/>
          </a:p>
        </p:txBody>
      </p:sp>
      <p:pic>
        <p:nvPicPr>
          <p:cNvPr id="5" name="Image 0" descr="preencoded.png">    </p:cNvPr>
          <p:cNvPicPr>
            <a:picLocks noChangeAspect="1"/>
          </p:cNvPicPr>
          <p:nvPr/>
        </p:nvPicPr>
        <p:blipFill>
          <a:blip r:embed="rId1"/>
          <a:stretch>
            <a:fillRect/>
          </a:stretch>
        </p:blipFill>
        <p:spPr>
          <a:xfrm>
            <a:off x="8046720" y="4434840"/>
            <a:ext cx="548640" cy="54864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Why Google Removal Requests Usually Fail</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The most common first response to negative autocomplete suggestions is attempting to have Google remove them. Google does provide a mechanism to report predictions that violate their policies, and they do remove certain categories of suggestions including those that are sexually explicit, violent, dangerous, or hateful. However, the vast majority of reputation-damaging suggestions do not violate these policies.</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Google's position is that autocomplete predictions reflect what users search for, not Google's opinions or endorsements. A suggestion like "company name scam" reflects that people have searched for that phrase—Google views this as providing useful information about what other users have searched, not as making a claim about your business. Unless the suggestion violates specific content policies, Google generally declines removal requests.</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Legal pressure has had mixed results. Some individuals and companies have obtained court orders requiring Google to remove specific autocomplete suggestions, but these cases are expensive to pursue, take months or years to resolve, and often result in the suggestions reappearing in modified forms. Google has also been known to fight such orders vigorously, viewing them as censorship concerns.</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Success Rate: Industry estimates suggest that fewer than 5% of autocomplete removal requests result in actual removal, and even successful removals can be reversed if search behavior continues generating the same patterns.</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Rejection stamp on document showing denied request, professional office photography, shallow depth of field, red stamp visible, landscape orientation, no other text</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Why "Waiting It Out" Doesn't Work</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Another common approach is simply waiting for negative suggestions to fade on their own. The logic seems reasonable: if the underlying incident is resolved and no new negative content is being created, shouldn't the suggestions eventually disappear? Unfortunately, this approach ignores the self-reinforcing nature of autocomplete suggestions.</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Remember the snowball effect: once a suggestion appears, it prompts more searches for itself. Each time someone sees "company name scam" as a suggestion and clicks on it out of curiosity, that search reinforces the suggestion. The suggestion essentially advertises itself to every person who searches for your name, generating the ongoing search volume that keeps it alive.</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In practice, negative autocomplete suggestions can persist for years after the triggering event has been forgotten. We have seen cases where suggestions related to incidents from five or ten years ago continue appearing because the self-reinforcing search behavior never stopped. Waiting is not a strategy—it is simply accepting ongoing reputation damage.</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Time Fallacy: Unlike news articles that fade from search results over time, autocomplete suggestions can persist indefinitely because they generate their own search volume through the suggestion mechanism itself.</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Hourglass with sand running out on executive desk, concept of waiting, professional office setting, warm lighting, landscape orientation, no text</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Why Traditional SEO Doesn't Address Autocomplete</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Many businesses respond to autocomplete problems by investing in traditional search engine optimization, hoping that improving their search results will somehow improve their autocomplete suggestions. While SEO is valuable for many reasons, it does not directly address autocomplete because these are separate systems driven by different signals.</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Search results are determined by content relevance, authority, backlinks, and hundreds of other ranking factors. Autocomplete suggestions are determined primarily by search behavior—what queries people actually type. You can have perfect SEO with your website ranking first for every relevant query, and still have negative autocomplete suggestions appearing above that search box, influencing users before they ever see your rankings.</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Content creation similarly misses the mark. Publishing positive content about your brand is excellent for search results but does not change what queries people type into Google. A hundred positive articles about your company will not displace "company name scam" from autocomplete if people continue searching for that phrase. The solution must address search behavior, not just search content.</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Critical Distinction: SEO optimizes what appears in search results AFTER someone searches. Autocomplete optimization addresses what people are prompted to search FOR in the first place.</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Split screen showing SEO metrics dashboard on one side and search bar with autocomplete on other, demonstrating different systems, modern tech visualization, landscape orientation, no text</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0020C2"/>
        </a:solidFill>
      </p:bgPr>
    </p:bg>
    <p:spTree>
      <p:nvGrpSpPr>
        <p:cNvPr id="1" name=""/>
        <p:cNvGrpSpPr/>
        <p:nvPr/>
      </p:nvGrpSpPr>
      <p:grpSpPr>
        <a:xfrm>
          <a:off x="0" y="0"/>
          <a:ext cx="0" cy="0"/>
          <a:chOff x="0" y="0"/>
          <a:chExt cx="0" cy="0"/>
        </a:xfrm>
      </p:grpSpPr>
      <p:sp>
        <p:nvSpPr>
          <p:cNvPr id="2" name="Text 0"/>
          <p:cNvSpPr/>
          <p:nvPr/>
        </p:nvSpPr>
        <p:spPr>
          <a:xfrm>
            <a:off x="457200" y="1188720"/>
            <a:ext cx="8229600" cy="457200"/>
          </a:xfrm>
          <a:prstGeom prst="rect">
            <a:avLst/>
          </a:prstGeom>
          <a:noFill/>
          <a:ln/>
        </p:spPr>
        <p:txBody>
          <a:bodyPr wrap="square" rtlCol="0" anchor="ctr"/>
          <a:lstStyle/>
          <a:p>
            <a:pPr algn="l" indent="0" marL="0">
              <a:buNone/>
            </a:pPr>
            <a:r>
              <a:rPr lang="en-US" sz="1600" dirty="0">
                <a:solidFill>
                  <a:srgbClr val="FFFF00"/>
                </a:solidFill>
                <a:latin typeface="Arial" pitchFamily="34" charset="0"/>
                <a:ea typeface="Arial" pitchFamily="34" charset="-122"/>
                <a:cs typeface="Arial" pitchFamily="34" charset="-120"/>
              </a:rPr>
              <a:t>SECTION 6</a:t>
            </a:r>
            <a:endParaRPr lang="en-US" sz="1600" dirty="0"/>
          </a:p>
        </p:txBody>
      </p:sp>
      <p:sp>
        <p:nvSpPr>
          <p:cNvPr id="3" name="Text 1"/>
          <p:cNvSpPr/>
          <p:nvPr/>
        </p:nvSpPr>
        <p:spPr>
          <a:xfrm>
            <a:off x="457200" y="1600200"/>
            <a:ext cx="8229600" cy="914400"/>
          </a:xfrm>
          <a:prstGeom prst="rect">
            <a:avLst/>
          </a:prstGeom>
          <a:noFill/>
          <a:ln/>
        </p:spPr>
        <p:txBody>
          <a:bodyPr wrap="square" rtlCol="0" anchor="ctr"/>
          <a:lstStyle/>
          <a:p>
            <a:pPr algn="l" indent="0" marL="0">
              <a:buNone/>
            </a:pPr>
            <a:r>
              <a:rPr lang="en-US" sz="3200" b="1" dirty="0">
                <a:solidFill>
                  <a:srgbClr val="FFFFFF"/>
                </a:solidFill>
                <a:latin typeface="Arial" pitchFamily="34" charset="0"/>
                <a:ea typeface="Arial" pitchFamily="34" charset="-122"/>
                <a:cs typeface="Arial" pitchFamily="34" charset="-120"/>
              </a:rPr>
              <a:t>Reputation Return's Ethical</a:t>
            </a:r>
            <a:endParaRPr lang="en-US" sz="3200" dirty="0"/>
          </a:p>
          <a:p>
            <a:pPr algn="l" indent="0" marL="0">
              <a:buNone/>
            </a:pPr>
            <a:r>
              <a:rPr lang="en-US" sz="3200" b="1" dirty="0">
                <a:solidFill>
                  <a:srgbClr val="FFFFFF"/>
                </a:solidFill>
                <a:latin typeface="Arial" pitchFamily="34" charset="0"/>
                <a:ea typeface="Arial" pitchFamily="34" charset="-122"/>
                <a:cs typeface="Arial" pitchFamily="34" charset="-120"/>
              </a:rPr>
              <a:t>Modification Approach</a:t>
            </a:r>
            <a:endParaRPr lang="en-US" sz="3200" dirty="0"/>
          </a:p>
        </p:txBody>
      </p:sp>
      <p:sp>
        <p:nvSpPr>
          <p:cNvPr id="4" name="Text 2"/>
          <p:cNvSpPr/>
          <p:nvPr/>
        </p:nvSpPr>
        <p:spPr>
          <a:xfrm>
            <a:off x="457200" y="2468880"/>
            <a:ext cx="8229600" cy="457200"/>
          </a:xfrm>
          <a:prstGeom prst="rect">
            <a:avLst/>
          </a:prstGeom>
          <a:noFill/>
          <a:ln/>
        </p:spPr>
        <p:txBody>
          <a:bodyPr wrap="square" rtlCol="0" anchor="ctr"/>
          <a:lstStyle/>
          <a:p>
            <a:pPr algn="l" indent="0" marL="0">
              <a:buNone/>
            </a:pPr>
            <a:r>
              <a:rPr lang="en-US" sz="1400" dirty="0">
                <a:solidFill>
                  <a:srgbClr val="FFFF00"/>
                </a:solidFill>
                <a:latin typeface="Arial" pitchFamily="34" charset="0"/>
                <a:ea typeface="Arial" pitchFamily="34" charset="-122"/>
                <a:cs typeface="Arial" pitchFamily="34" charset="-120"/>
              </a:rPr>
              <a:t>How we improve autocomplete through legitimate search behavior</a:t>
            </a:r>
            <a:endParaRPr lang="en-US" sz="1400" dirty="0"/>
          </a:p>
        </p:txBody>
      </p:sp>
      <p:pic>
        <p:nvPicPr>
          <p:cNvPr id="5" name="Image 0" descr="preencoded.png">    </p:cNvPr>
          <p:cNvPicPr>
            <a:picLocks noChangeAspect="1"/>
          </p:cNvPicPr>
          <p:nvPr/>
        </p:nvPicPr>
        <p:blipFill>
          <a:blip r:embed="rId1"/>
          <a:stretch>
            <a:fillRect/>
          </a:stretch>
        </p:blipFill>
        <p:spPr>
          <a:xfrm>
            <a:off x="8046720" y="4434840"/>
            <a:ext cx="548640" cy="54864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Our Philosophy: Working With the System, Not Against It</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At Reputation Return, we approach autocomplete improvement fundamentally differently than attempting to trick, hack, or pressure Google. Our philosophy is simple: autocomplete reflects search behavior, so we generate the search behavior that leads to better autocomplete outcomes. This approach is ethical because it works with Google's system as designed, not against it.</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We do not use bots, fake accounts, or automated clicking schemes that violate Google's terms of service. We do not attempt to exploit vulnerabilities or manipulate systems in ways Google prohibits. Instead, we generate genuine search behavior from real users that reflects the positive reality of your brand. When real people search for positive phrases associated with your name, Google's systems respond exactly as designed—by surfacing those phrases as suggestions.</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This approach is sustainable because it does not depend on evading detection or exploiting temporary loopholes. The search behavior we generate is indistinguishable from organic search behavior because it is organic search behavior—just strategically encouraged and directed. When Google updates their algorithms or tightens their policies, our results remain stable because we never violated their guidelines in the first place.</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Our Commitment: We use only ethical, terms-of-service compliant methods. Our results come from influencing genuine search behavior, not from manipulation or deception.</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Handshake between two business professionals symbolizing partnership and ethical agreement, professional photography, clean modern office background, landscape orientation, no text</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How Reputation Return's Approach Works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Our autocomplete improvement process begins with comprehensive analysis of your current autocomplete landscape. We document every suggestion appearing for your name across different geographies, devices, and contexts. We identify the volume and patterns of negative suggestions, assess how entrenched they are, and map the competitive landscape of positive phrases that could potentially displace them.</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Based on this analysis, we develop a strategic search behavior plan. This plan identifies specific positive phrases that, if searched with sufficient volume and consistency, will begin appearing as autocomplete suggestions and gradually displacing negative ones. These phrases are selected strategically—they must be relevant to your brand, beneficial for your reputation, and realistic targets given your current search volume.</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We then execute this plan by generating genuine search behavior for the targeted positive phrases. This is accomplished through proprietary methods that encourage real users to search for these phrases, creating the authentic search signals that Google's systems recognize and respond to. Over time, this sustained positive search behavior reshapes the autocomplete suggestions associated with your name.</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The Result: Negative suggestions gradually fall away as positive alternatives rise, creating an autocomplete landscape that reflects positively on your brand when people search for you.</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Strategic planning session with professionals reviewing documents and charts on conference table, collaborative business environment, natural lighting, landscape orientation, no text visible on documents</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Introduction: The First Impression You Never See</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Before someone even finishes typing your name into Google, they see suggestions. These autocomplete predictions appear instantly, guiding what people search for and shaping their perception before they ever reach your website or see your actual search results. For many individuals and businesses, this first impression is being made without their knowledge—and sometimes, it is devastatingly negative.</a:t>
            </a:r>
            <a:endParaRPr lang="en-US" sz="1100" dirty="0"/>
          </a:p>
        </p:txBody>
      </p:sp>
      <p:sp>
        <p:nvSpPr>
          <p:cNvPr id="6" name="Text 3"/>
          <p:cNvSpPr/>
          <p:nvPr/>
        </p:nvSpPr>
        <p:spPr>
          <a:xfrm>
            <a:off x="365760" y="173736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Imagine a potential client typing your company name and seeing suggestions like "company name lawsuit," "company name scam," or "company name complaints." Even if those suggestions lead to nothing substantial, the damage is done. The searcher's mind has already been primed with negative associations. Research shows that autocomplete suggestions influence what people actually search for more than 70% of the time.</a:t>
            </a:r>
            <a:endParaRPr lang="en-US" sz="1100" dirty="0"/>
          </a:p>
        </p:txBody>
      </p:sp>
      <p:sp>
        <p:nvSpPr>
          <p:cNvPr id="7" name="Text 4"/>
          <p:cNvSpPr/>
          <p:nvPr/>
        </p:nvSpPr>
        <p:spPr>
          <a:xfrm>
            <a:off x="365760" y="26060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This guide will explain exactly how Google's autocomplete and autosuggest systems work, why negative suggestions appear, and most importantly, how Reputation Return uses ethical, behavior-based methods to improve these suggestions. Our approach doesn't try to trick Google or violate their terms of service. Instead, we work with the system's natural mechanics to generate the search behavior that shapes better outcomes.</a:t>
            </a:r>
            <a:endParaRPr lang="en-US" sz="1100" dirty="0"/>
          </a:p>
        </p:txBody>
      </p:sp>
      <p:sp>
        <p:nvSpPr>
          <p:cNvPr id="8" name="Shape 5"/>
          <p:cNvSpPr/>
          <p:nvPr/>
        </p:nvSpPr>
        <p:spPr>
          <a:xfrm>
            <a:off x="365760" y="3520440"/>
            <a:ext cx="8412480" cy="640080"/>
          </a:xfrm>
          <a:prstGeom prst="rect">
            <a:avLst/>
          </a:prstGeom>
          <a:solidFill>
            <a:srgbClr val="E8ECFF"/>
          </a:solidFill>
          <a:ln/>
        </p:spPr>
      </p:sp>
      <p:sp>
        <p:nvSpPr>
          <p:cNvPr id="9" name="Text 6"/>
          <p:cNvSpPr/>
          <p:nvPr/>
        </p:nvSpPr>
        <p:spPr>
          <a:xfrm>
            <a:off x="457200" y="361188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Key Insight: Google Autocomplete is not just a convenience feature—it actively shapes user behavior, brand perception, and business outcomes before the actual search even happens.</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Close-up of Google search bar on computer screen showing autocomplete dropdown suggestions appearing, professional photography, shallow depth of field, landscape orientation, no text visible in suggestions</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Strategic Phrase Selection</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The phrases we target for positive autocomplete presence are carefully selected based on multiple criteria. They must be genuinely relevant to your brand or personal identity—random positive phrases that have nothing to do with you will not provide meaningful benefit even if they appear as suggestions. The goal is to create a positive, accurate picture of who you are and what you offer.</a:t>
            </a:r>
            <a:endParaRPr lang="en-US" sz="1100" dirty="0"/>
          </a:p>
        </p:txBody>
      </p:sp>
      <p:sp>
        <p:nvSpPr>
          <p:cNvPr id="6" name="Text 3"/>
          <p:cNvSpPr/>
          <p:nvPr/>
        </p:nvSpPr>
        <p:spPr>
          <a:xfrm>
            <a:off x="365760" y="1645920"/>
            <a:ext cx="1828800" cy="384048"/>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Professional Identity:</a:t>
            </a:r>
            <a:endParaRPr lang="en-US" sz="1000" dirty="0"/>
          </a:p>
        </p:txBody>
      </p:sp>
      <p:sp>
        <p:nvSpPr>
          <p:cNvPr id="7" name="Text 4"/>
          <p:cNvSpPr/>
          <p:nvPr/>
        </p:nvSpPr>
        <p:spPr>
          <a:xfrm>
            <a:off x="2240280" y="1645920"/>
            <a:ext cx="6537960" cy="384048"/>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"name + CEO," "name + founder," "name + company," "name + industry"</a:t>
            </a:r>
            <a:endParaRPr lang="en-US" sz="1000" dirty="0"/>
          </a:p>
        </p:txBody>
      </p:sp>
      <p:sp>
        <p:nvSpPr>
          <p:cNvPr id="8" name="Text 5"/>
          <p:cNvSpPr/>
          <p:nvPr/>
        </p:nvSpPr>
        <p:spPr>
          <a:xfrm>
            <a:off x="365760" y="2084832"/>
            <a:ext cx="1828800" cy="384048"/>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Positive Attributes:</a:t>
            </a:r>
            <a:endParaRPr lang="en-US" sz="1000" dirty="0"/>
          </a:p>
        </p:txBody>
      </p:sp>
      <p:sp>
        <p:nvSpPr>
          <p:cNvPr id="9" name="Text 6"/>
          <p:cNvSpPr/>
          <p:nvPr/>
        </p:nvSpPr>
        <p:spPr>
          <a:xfrm>
            <a:off x="2240280" y="2084832"/>
            <a:ext cx="6537960" cy="384048"/>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"name + reviews," "name + services," "name + about," "name + contact"</a:t>
            </a:r>
            <a:endParaRPr lang="en-US" sz="1000" dirty="0"/>
          </a:p>
        </p:txBody>
      </p:sp>
      <p:sp>
        <p:nvSpPr>
          <p:cNvPr id="10" name="Text 7"/>
          <p:cNvSpPr/>
          <p:nvPr/>
        </p:nvSpPr>
        <p:spPr>
          <a:xfrm>
            <a:off x="365760" y="2523744"/>
            <a:ext cx="1828800" cy="384048"/>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Achievements:</a:t>
            </a:r>
            <a:endParaRPr lang="en-US" sz="1000" dirty="0"/>
          </a:p>
        </p:txBody>
      </p:sp>
      <p:sp>
        <p:nvSpPr>
          <p:cNvPr id="11" name="Text 8"/>
          <p:cNvSpPr/>
          <p:nvPr/>
        </p:nvSpPr>
        <p:spPr>
          <a:xfrm>
            <a:off x="2240280" y="2523744"/>
            <a:ext cx="6537960" cy="384048"/>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"name + awards," "name + recognition," "name + featured," "name + speaker"</a:t>
            </a:r>
            <a:endParaRPr lang="en-US" sz="1000" dirty="0"/>
          </a:p>
        </p:txBody>
      </p:sp>
      <p:sp>
        <p:nvSpPr>
          <p:cNvPr id="12" name="Text 9"/>
          <p:cNvSpPr/>
          <p:nvPr/>
        </p:nvSpPr>
        <p:spPr>
          <a:xfrm>
            <a:off x="365760" y="2962656"/>
            <a:ext cx="1828800" cy="384048"/>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Offerings:</a:t>
            </a:r>
            <a:endParaRPr lang="en-US" sz="1000" dirty="0"/>
          </a:p>
        </p:txBody>
      </p:sp>
      <p:sp>
        <p:nvSpPr>
          <p:cNvPr id="13" name="Text 10"/>
          <p:cNvSpPr/>
          <p:nvPr/>
        </p:nvSpPr>
        <p:spPr>
          <a:xfrm>
            <a:off x="2240280" y="2962656"/>
            <a:ext cx="6537960" cy="384048"/>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"name + services," "name + products," "name + solutions," "name + consulting"</a:t>
            </a:r>
            <a:endParaRPr lang="en-US" sz="1000" dirty="0"/>
          </a:p>
        </p:txBody>
      </p:sp>
      <p:sp>
        <p:nvSpPr>
          <p:cNvPr id="14" name="Text 11"/>
          <p:cNvSpPr/>
          <p:nvPr/>
        </p:nvSpPr>
        <p:spPr>
          <a:xfrm>
            <a:off x="365760" y="3401568"/>
            <a:ext cx="1828800" cy="384048"/>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Research Intent:</a:t>
            </a:r>
            <a:endParaRPr lang="en-US" sz="1000" dirty="0"/>
          </a:p>
        </p:txBody>
      </p:sp>
      <p:sp>
        <p:nvSpPr>
          <p:cNvPr id="15" name="Text 12"/>
          <p:cNvSpPr/>
          <p:nvPr/>
        </p:nvSpPr>
        <p:spPr>
          <a:xfrm>
            <a:off x="2240280" y="3401568"/>
            <a:ext cx="6537960" cy="384048"/>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"name + careers," "name + testimonials," "name + location," "name + hours"</a:t>
            </a:r>
            <a:endParaRPr lang="en-US" sz="1000" dirty="0"/>
          </a:p>
        </p:txBody>
      </p:sp>
      <p:sp>
        <p:nvSpPr>
          <p:cNvPr id="16" name="Shape 13"/>
          <p:cNvSpPr/>
          <p:nvPr/>
        </p:nvSpPr>
        <p:spPr>
          <a:xfrm>
            <a:off x="365760" y="4023360"/>
            <a:ext cx="8412480" cy="640080"/>
          </a:xfrm>
          <a:prstGeom prst="rect">
            <a:avLst/>
          </a:prstGeom>
          <a:solidFill>
            <a:srgbClr val="E8ECFF"/>
          </a:solidFill>
          <a:ln/>
        </p:spPr>
      </p:sp>
      <p:sp>
        <p:nvSpPr>
          <p:cNvPr id="17" name="Text 14"/>
          <p:cNvSpPr/>
          <p:nvPr/>
        </p:nvSpPr>
        <p:spPr>
          <a:xfrm>
            <a:off x="457200" y="411480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Selection Strategy: We prioritize phrases that simultaneously serve your reputation goals and match realistic search intent, ensuring they remain stable once established.</a:t>
            </a:r>
            <a:endParaRPr lang="en-US" sz="1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Timeline and Expectations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Autocomplete modification is not instant—it requires sustained effort over time because Google's systems are designed to reflect consistent patterns rather than temporary spikes. We set realistic expectations with clients about timelines while working to achieve results as quickly as the systems allow.</a:t>
            </a:r>
            <a:endParaRPr lang="en-US" sz="1100" dirty="0"/>
          </a:p>
        </p:txBody>
      </p:sp>
      <p:sp>
        <p:nvSpPr>
          <p:cNvPr id="6" name="Text 3"/>
          <p:cNvSpPr/>
          <p:nvPr/>
        </p:nvSpPr>
        <p:spPr>
          <a:xfrm>
            <a:off x="365760" y="1645920"/>
            <a:ext cx="1280160" cy="438912"/>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Weeks 1-2:</a:t>
            </a:r>
            <a:endParaRPr lang="en-US" sz="1000" dirty="0"/>
          </a:p>
        </p:txBody>
      </p:sp>
      <p:sp>
        <p:nvSpPr>
          <p:cNvPr id="7" name="Text 4"/>
          <p:cNvSpPr/>
          <p:nvPr/>
        </p:nvSpPr>
        <p:spPr>
          <a:xfrm>
            <a:off x="1691640" y="1645920"/>
            <a:ext cx="7086600" cy="438912"/>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Analysis and strategy development. We map your current autocomplete landscape and develop targeted phrase strategy.</a:t>
            </a:r>
            <a:endParaRPr lang="en-US" sz="1000" dirty="0"/>
          </a:p>
        </p:txBody>
      </p:sp>
      <p:sp>
        <p:nvSpPr>
          <p:cNvPr id="8" name="Text 5"/>
          <p:cNvSpPr/>
          <p:nvPr/>
        </p:nvSpPr>
        <p:spPr>
          <a:xfrm>
            <a:off x="365760" y="2139696"/>
            <a:ext cx="1280160" cy="438912"/>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Weeks 3-6:</a:t>
            </a:r>
            <a:endParaRPr lang="en-US" sz="1000" dirty="0"/>
          </a:p>
        </p:txBody>
      </p:sp>
      <p:sp>
        <p:nvSpPr>
          <p:cNvPr id="9" name="Text 6"/>
          <p:cNvSpPr/>
          <p:nvPr/>
        </p:nvSpPr>
        <p:spPr>
          <a:xfrm>
            <a:off x="1691640" y="2139696"/>
            <a:ext cx="7086600" cy="438912"/>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Initial implementation. Search behavior campaigns begin. Early indicators may appear for some phrases.</a:t>
            </a:r>
            <a:endParaRPr lang="en-US" sz="1000" dirty="0"/>
          </a:p>
        </p:txBody>
      </p:sp>
      <p:sp>
        <p:nvSpPr>
          <p:cNvPr id="10" name="Text 7"/>
          <p:cNvSpPr/>
          <p:nvPr/>
        </p:nvSpPr>
        <p:spPr>
          <a:xfrm>
            <a:off x="365760" y="2633472"/>
            <a:ext cx="1280160" cy="438912"/>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Months 2-3:</a:t>
            </a:r>
            <a:endParaRPr lang="en-US" sz="1000" dirty="0"/>
          </a:p>
        </p:txBody>
      </p:sp>
      <p:sp>
        <p:nvSpPr>
          <p:cNvPr id="11" name="Text 8"/>
          <p:cNvSpPr/>
          <p:nvPr/>
        </p:nvSpPr>
        <p:spPr>
          <a:xfrm>
            <a:off x="1691640" y="2633472"/>
            <a:ext cx="7086600" cy="438912"/>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Momentum building. Positive phrases begin appearing for some users. Negative suggestions may start shifting.</a:t>
            </a:r>
            <a:endParaRPr lang="en-US" sz="1000" dirty="0"/>
          </a:p>
        </p:txBody>
      </p:sp>
      <p:sp>
        <p:nvSpPr>
          <p:cNvPr id="12" name="Text 9"/>
          <p:cNvSpPr/>
          <p:nvPr/>
        </p:nvSpPr>
        <p:spPr>
          <a:xfrm>
            <a:off x="365760" y="3127248"/>
            <a:ext cx="1280160" cy="438912"/>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Months 3-6:</a:t>
            </a:r>
            <a:endParaRPr lang="en-US" sz="1000" dirty="0"/>
          </a:p>
        </p:txBody>
      </p:sp>
      <p:sp>
        <p:nvSpPr>
          <p:cNvPr id="13" name="Text 10"/>
          <p:cNvSpPr/>
          <p:nvPr/>
        </p:nvSpPr>
        <p:spPr>
          <a:xfrm>
            <a:off x="1691640" y="3127248"/>
            <a:ext cx="7086600" cy="438912"/>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Stabilization. New positive suggestions become established. Negative suggestions displaced or demoted.</a:t>
            </a:r>
            <a:endParaRPr lang="en-US" sz="1000" dirty="0"/>
          </a:p>
        </p:txBody>
      </p:sp>
      <p:sp>
        <p:nvSpPr>
          <p:cNvPr id="14" name="Text 11"/>
          <p:cNvSpPr/>
          <p:nvPr/>
        </p:nvSpPr>
        <p:spPr>
          <a:xfrm>
            <a:off x="365760" y="3621024"/>
            <a:ext cx="1280160" cy="438912"/>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Ongoing:</a:t>
            </a:r>
            <a:endParaRPr lang="en-US" sz="1000" dirty="0"/>
          </a:p>
        </p:txBody>
      </p:sp>
      <p:sp>
        <p:nvSpPr>
          <p:cNvPr id="15" name="Text 12"/>
          <p:cNvSpPr/>
          <p:nvPr/>
        </p:nvSpPr>
        <p:spPr>
          <a:xfrm>
            <a:off x="1691640" y="3621024"/>
            <a:ext cx="7086600" cy="438912"/>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Maintenance. Continued monitoring and reinforcement to maintain positive autocomplete presence.</a:t>
            </a:r>
            <a:endParaRPr lang="en-US" sz="1000" dirty="0"/>
          </a:p>
        </p:txBody>
      </p:sp>
      <p:sp>
        <p:nvSpPr>
          <p:cNvPr id="16" name="Shape 13"/>
          <p:cNvSpPr/>
          <p:nvPr/>
        </p:nvSpPr>
        <p:spPr>
          <a:xfrm>
            <a:off x="365760" y="4297680"/>
            <a:ext cx="8412480" cy="640080"/>
          </a:xfrm>
          <a:prstGeom prst="rect">
            <a:avLst/>
          </a:prstGeom>
          <a:solidFill>
            <a:srgbClr val="E8ECFF"/>
          </a:solidFill>
          <a:ln/>
        </p:spPr>
      </p:sp>
      <p:sp>
        <p:nvSpPr>
          <p:cNvPr id="17" name="Text 14"/>
          <p:cNvSpPr/>
          <p:nvPr/>
        </p:nvSpPr>
        <p:spPr>
          <a:xfrm>
            <a:off x="457200" y="438912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Patience Required: Meaningful autocomplete improvement typically takes 2-4 months, with full stabilization at 4-6 months. Results are durable because they are built on genuine behavior change.</a:t>
            </a:r>
            <a:endParaRPr lang="en-US" sz="1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0020C2"/>
        </a:solidFill>
      </p:bgPr>
    </p:bg>
    <p:spTree>
      <p:nvGrpSpPr>
        <p:cNvPr id="1" name=""/>
        <p:cNvGrpSpPr/>
        <p:nvPr/>
      </p:nvGrpSpPr>
      <p:grpSpPr>
        <a:xfrm>
          <a:off x="0" y="0"/>
          <a:ext cx="0" cy="0"/>
          <a:chOff x="0" y="0"/>
          <a:chExt cx="0" cy="0"/>
        </a:xfrm>
      </p:grpSpPr>
      <p:sp>
        <p:nvSpPr>
          <p:cNvPr id="2" name="Text 0"/>
          <p:cNvSpPr/>
          <p:nvPr/>
        </p:nvSpPr>
        <p:spPr>
          <a:xfrm>
            <a:off x="457200" y="1188720"/>
            <a:ext cx="8229600" cy="457200"/>
          </a:xfrm>
          <a:prstGeom prst="rect">
            <a:avLst/>
          </a:prstGeom>
          <a:noFill/>
          <a:ln/>
        </p:spPr>
        <p:txBody>
          <a:bodyPr wrap="square" rtlCol="0" anchor="ctr"/>
          <a:lstStyle/>
          <a:p>
            <a:pPr algn="l" indent="0" marL="0">
              <a:buNone/>
            </a:pPr>
            <a:r>
              <a:rPr lang="en-US" sz="1600" dirty="0">
                <a:solidFill>
                  <a:srgbClr val="FFFF00"/>
                </a:solidFill>
                <a:latin typeface="Arial" pitchFamily="34" charset="0"/>
                <a:ea typeface="Arial" pitchFamily="34" charset="-122"/>
                <a:cs typeface="Arial" pitchFamily="34" charset="-120"/>
              </a:rPr>
              <a:t>SECTION 7</a:t>
            </a:r>
            <a:endParaRPr lang="en-US" sz="1600" dirty="0"/>
          </a:p>
        </p:txBody>
      </p:sp>
      <p:sp>
        <p:nvSpPr>
          <p:cNvPr id="3" name="Text 1"/>
          <p:cNvSpPr/>
          <p:nvPr/>
        </p:nvSpPr>
        <p:spPr>
          <a:xfrm>
            <a:off x="457200" y="1600200"/>
            <a:ext cx="8229600" cy="914400"/>
          </a:xfrm>
          <a:prstGeom prst="rect">
            <a:avLst/>
          </a:prstGeom>
          <a:noFill/>
          <a:ln/>
        </p:spPr>
        <p:txBody>
          <a:bodyPr wrap="square" rtlCol="0" anchor="ctr"/>
          <a:lstStyle/>
          <a:p>
            <a:pPr algn="l" indent="0" marL="0">
              <a:buNone/>
            </a:pPr>
            <a:r>
              <a:rPr lang="en-US" sz="3200" b="1" dirty="0">
                <a:solidFill>
                  <a:srgbClr val="FFFFFF"/>
                </a:solidFill>
                <a:latin typeface="Arial" pitchFamily="34" charset="0"/>
                <a:ea typeface="Arial" pitchFamily="34" charset="-122"/>
                <a:cs typeface="Arial" pitchFamily="34" charset="-120"/>
              </a:rPr>
              <a:t>The Science of</a:t>
            </a:r>
            <a:endParaRPr lang="en-US" sz="3200" dirty="0"/>
          </a:p>
          <a:p>
            <a:pPr algn="l" indent="0" marL="0">
              <a:buNone/>
            </a:pPr>
            <a:r>
              <a:rPr lang="en-US" sz="3200" b="1" dirty="0">
                <a:solidFill>
                  <a:srgbClr val="FFFFFF"/>
                </a:solidFill>
                <a:latin typeface="Arial" pitchFamily="34" charset="0"/>
                <a:ea typeface="Arial" pitchFamily="34" charset="-122"/>
                <a:cs typeface="Arial" pitchFamily="34" charset="-120"/>
              </a:rPr>
              <a:t>Search Behavior Influence</a:t>
            </a:r>
            <a:endParaRPr lang="en-US" sz="3200" dirty="0"/>
          </a:p>
        </p:txBody>
      </p:sp>
      <p:sp>
        <p:nvSpPr>
          <p:cNvPr id="4" name="Text 2"/>
          <p:cNvSpPr/>
          <p:nvPr/>
        </p:nvSpPr>
        <p:spPr>
          <a:xfrm>
            <a:off x="457200" y="2468880"/>
            <a:ext cx="8229600" cy="457200"/>
          </a:xfrm>
          <a:prstGeom prst="rect">
            <a:avLst/>
          </a:prstGeom>
          <a:noFill/>
          <a:ln/>
        </p:spPr>
        <p:txBody>
          <a:bodyPr wrap="square" rtlCol="0" anchor="ctr"/>
          <a:lstStyle/>
          <a:p>
            <a:pPr algn="l" indent="0" marL="0">
              <a:buNone/>
            </a:pPr>
            <a:r>
              <a:rPr lang="en-US" sz="1400" dirty="0">
                <a:solidFill>
                  <a:srgbClr val="FFFF00"/>
                </a:solidFill>
                <a:latin typeface="Arial" pitchFamily="34" charset="0"/>
                <a:ea typeface="Arial" pitchFamily="34" charset="-122"/>
                <a:cs typeface="Arial" pitchFamily="34" charset="-120"/>
              </a:rPr>
              <a:t>How legitimate search patterns reshape suggestions</a:t>
            </a:r>
            <a:endParaRPr lang="en-US" sz="1400" dirty="0"/>
          </a:p>
        </p:txBody>
      </p:sp>
      <p:pic>
        <p:nvPicPr>
          <p:cNvPr id="5" name="Image 0" descr="preencoded.png">    </p:cNvPr>
          <p:cNvPicPr>
            <a:picLocks noChangeAspect="1"/>
          </p:cNvPicPr>
          <p:nvPr/>
        </p:nvPicPr>
        <p:blipFill>
          <a:blip r:embed="rId1"/>
          <a:stretch>
            <a:fillRect/>
          </a:stretch>
        </p:blipFill>
        <p:spPr>
          <a:xfrm>
            <a:off x="8046720" y="4434840"/>
            <a:ext cx="548640" cy="54864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Understanding Search Behavior Triggers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Generating authentic search behavior requires understanding what motivates people to search in the first place. Every search begins with a trigger—curiosity, need, intent to purchase, research for a project, or response to something seen in media. By creating triggers that prompt positive searches, we generate the behavior that improves autocomplete suggestions.</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Content marketing creates search triggers when people see a piece of content and then search for more information about the person or company mentioned. Public relations generates triggers when media coverage prompts readers to search for the featured subject. Social media creates triggers when posts inspire followers to search for related topics. Each of these channels can be leveraged to generate positive search behavior.</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The key is connecting these triggers to specific phrases. When content mentions "John Smith founder" prominently, readers who search will tend to search for that exact phrase or variations of it. Strategic placement of target phrases across content, PR, and social channels guides what people search for, generating the specific search signals that influence autocomplete.</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Strategic Integration: Our approach combines content, PR, and digital presence to create natural triggers for positive searches, generating authentic behavior that reshapes autocomplete.</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Marketing strategy diagram showing connected channels (content, PR, social media) leading to search behavior, modern business visualization, clean design, landscape orientation, no text</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The Role of Volume and Consistency</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Google's autocomplete system values both volume (how many searches occur) and consistency (how steadily searches occur over time). A sudden spike in searches might temporarily influence suggestions, but consistent search behavior over weeks and months creates more durable changes. Our approach emphasizes steady, sustained behavior rather than artificial spikes.</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This consistency requirement actually works in favor of ethical approaches. Attempts to manipulate autocomplete through bot traffic or organized clicking campaigns typically produce unnatural patterns that Google's systems can detect—sudden spikes from unusual sources that don't match organic search behavior. Genuine search behavior generated through legitimate triggers produces natural patterns that systems treat as authentic.</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We track search behavior patterns throughout our campaigns to ensure they match expected organic patterns. This includes geographic distribution, time-of-day patterns, device types, and search session characteristics. By generating behavior that looks organic because it is organic, we achieve results that remain stable over time.</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Quality Over Quantity: Sustainable autocomplete improvement comes from consistent, authentic search behavior over time—not from attempts to flood the system with artificial signals.</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Line graph showing steady upward trend over time versus spike-and-crash pattern, business analytics concept, clean modern data visualization, landscape orientation, no text</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How Positive Suggestions Displace Negative Ones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Google typically displays four to ten autocomplete suggestions for any given query root. These slots are limited, which means suggestions compete for visibility. When positive phrases generate sufficient search volume, they begin claiming slots that were previously occupied by negative phrases. This displacement happens gradually as the search behavior balance shifts.</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The displacement is not all-or-nothing. Early in a campaign, positive phrases might appear for some users in some locations while negative phrases still appear for others. As positive search behavior continues, the positive phrases appear more consistently and for more users. Eventually, negative phrases may be pushed entirely out of the visible suggestions or relegated to appearing only after many more characters are typed.</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In some cases, negative suggestions cannot be completely eliminated—particularly when they are heavily entrenched or based on ongoing negative publicity. In these situations, our goal shifts to ensuring that positive suggestions appear prominently alongside or above negative ones, giving searchers a more balanced picture and reducing the impact of negative phrases.</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Realistic Goal: For most cases, complete elimination of negative suggestions is achievable. For heavily entrenched or ongoing issues, we achieve meaningful improvement through prominent positive alternatives.</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Balance scale showing weights shifting from negative to positive side, conceptual business illustration, clean modern design, blue and green colors, landscape orientation, no text</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Monitoring and Continuous Adjustment</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Autocomplete improvement is not a set-and-forget process. Google's systems continuously update based on evolving search behavior, which means both positive gains and negative threats require ongoing attention. We provide continuous monitoring that tracks autocomplete suggestions across geographies and contexts, alerting to any changes that require response.</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Our monitoring systems check autocomplete suggestions multiple times daily across representative locations and devices. We track not just whether specific suggestions appear, but their position in the suggestion list, which users see them, and how they change over time. This granular visibility allows us to respond quickly when negative suggestions threaten to resurface or when positive gains need reinforcement.</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Based on monitoring data, we continuously adjust strategy. If certain positive phrases are gaining traction faster than others, we may shift resources to accelerate their progress. If negative suggestions prove more persistent than expected, we intensify efforts to displace them. If new negative suggestions appear, we respond immediately rather than allowing them to become entrenched.</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Proactive Protection: Ongoing monitoring ensures that hard-won improvements are maintained and new threats are addressed before they cause lasting damage.</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Security monitoring dashboard showing real-time status indicators and alert systems, professional tech environment, multiple screens with data, landscape orientation, no text</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0020C2"/>
        </a:solidFill>
      </p:bgPr>
    </p:bg>
    <p:spTree>
      <p:nvGrpSpPr>
        <p:cNvPr id="1" name=""/>
        <p:cNvGrpSpPr/>
        <p:nvPr/>
      </p:nvGrpSpPr>
      <p:grpSpPr>
        <a:xfrm>
          <a:off x="0" y="0"/>
          <a:ext cx="0" cy="0"/>
          <a:chOff x="0" y="0"/>
          <a:chExt cx="0" cy="0"/>
        </a:xfrm>
      </p:grpSpPr>
      <p:sp>
        <p:nvSpPr>
          <p:cNvPr id="2" name="Text 0"/>
          <p:cNvSpPr/>
          <p:nvPr/>
        </p:nvSpPr>
        <p:spPr>
          <a:xfrm>
            <a:off x="457200" y="1188720"/>
            <a:ext cx="8229600" cy="457200"/>
          </a:xfrm>
          <a:prstGeom prst="rect">
            <a:avLst/>
          </a:prstGeom>
          <a:noFill/>
          <a:ln/>
        </p:spPr>
        <p:txBody>
          <a:bodyPr wrap="square" rtlCol="0" anchor="ctr"/>
          <a:lstStyle/>
          <a:p>
            <a:pPr algn="l" indent="0" marL="0">
              <a:buNone/>
            </a:pPr>
            <a:r>
              <a:rPr lang="en-US" sz="1600" dirty="0">
                <a:solidFill>
                  <a:srgbClr val="FFFF00"/>
                </a:solidFill>
                <a:latin typeface="Arial" pitchFamily="34" charset="0"/>
                <a:ea typeface="Arial" pitchFamily="34" charset="-122"/>
                <a:cs typeface="Arial" pitchFamily="34" charset="-120"/>
              </a:rPr>
              <a:t>SECTION 8</a:t>
            </a:r>
            <a:endParaRPr lang="en-US" sz="1600" dirty="0"/>
          </a:p>
        </p:txBody>
      </p:sp>
      <p:sp>
        <p:nvSpPr>
          <p:cNvPr id="3" name="Text 1"/>
          <p:cNvSpPr/>
          <p:nvPr/>
        </p:nvSpPr>
        <p:spPr>
          <a:xfrm>
            <a:off x="457200" y="1600200"/>
            <a:ext cx="8229600" cy="914400"/>
          </a:xfrm>
          <a:prstGeom prst="rect">
            <a:avLst/>
          </a:prstGeom>
          <a:noFill/>
          <a:ln/>
        </p:spPr>
        <p:txBody>
          <a:bodyPr wrap="square" rtlCol="0" anchor="ctr"/>
          <a:lstStyle/>
          <a:p>
            <a:pPr algn="l" indent="0" marL="0">
              <a:buNone/>
            </a:pPr>
            <a:r>
              <a:rPr lang="en-US" sz="3200" b="1" dirty="0">
                <a:solidFill>
                  <a:srgbClr val="FFFFFF"/>
                </a:solidFill>
                <a:latin typeface="Arial" pitchFamily="34" charset="0"/>
                <a:ea typeface="Arial" pitchFamily="34" charset="-122"/>
                <a:cs typeface="Arial" pitchFamily="34" charset="-120"/>
              </a:rPr>
              <a:t>Real Results:</a:t>
            </a:r>
            <a:endParaRPr lang="en-US" sz="3200" dirty="0"/>
          </a:p>
          <a:p>
            <a:pPr algn="l" indent="0" marL="0">
              <a:buNone/>
            </a:pPr>
            <a:r>
              <a:rPr lang="en-US" sz="3200" b="1" dirty="0">
                <a:solidFill>
                  <a:srgbClr val="FFFFFF"/>
                </a:solidFill>
                <a:latin typeface="Arial" pitchFamily="34" charset="0"/>
                <a:ea typeface="Arial" pitchFamily="34" charset="-122"/>
                <a:cs typeface="Arial" pitchFamily="34" charset="-120"/>
              </a:rPr>
              <a:t>Before and After</a:t>
            </a:r>
            <a:endParaRPr lang="en-US" sz="3200" dirty="0"/>
          </a:p>
        </p:txBody>
      </p:sp>
      <p:sp>
        <p:nvSpPr>
          <p:cNvPr id="4" name="Text 2"/>
          <p:cNvSpPr/>
          <p:nvPr/>
        </p:nvSpPr>
        <p:spPr>
          <a:xfrm>
            <a:off x="457200" y="2468880"/>
            <a:ext cx="8229600" cy="457200"/>
          </a:xfrm>
          <a:prstGeom prst="rect">
            <a:avLst/>
          </a:prstGeom>
          <a:noFill/>
          <a:ln/>
        </p:spPr>
        <p:txBody>
          <a:bodyPr wrap="square" rtlCol="0" anchor="ctr"/>
          <a:lstStyle/>
          <a:p>
            <a:pPr algn="l" indent="0" marL="0">
              <a:buNone/>
            </a:pPr>
            <a:r>
              <a:rPr lang="en-US" sz="1400" dirty="0">
                <a:solidFill>
                  <a:srgbClr val="FFFF00"/>
                </a:solidFill>
                <a:latin typeface="Arial" pitchFamily="34" charset="0"/>
                <a:ea typeface="Arial" pitchFamily="34" charset="-122"/>
                <a:cs typeface="Arial" pitchFamily="34" charset="-120"/>
              </a:rPr>
              <a:t>What autocomplete improvement looks like in practice</a:t>
            </a:r>
            <a:endParaRPr lang="en-US" sz="1400" dirty="0"/>
          </a:p>
        </p:txBody>
      </p:sp>
      <p:pic>
        <p:nvPicPr>
          <p:cNvPr id="5" name="Image 0" descr="preencoded.png">    </p:cNvPr>
          <p:cNvPicPr>
            <a:picLocks noChangeAspect="1"/>
          </p:cNvPicPr>
          <p:nvPr/>
        </p:nvPicPr>
        <p:blipFill>
          <a:blip r:embed="rId1"/>
          <a:stretch>
            <a:fillRect/>
          </a:stretch>
        </p:blipFill>
        <p:spPr>
          <a:xfrm>
            <a:off x="8046720" y="4434840"/>
            <a:ext cx="548640" cy="54864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What Successful Autocomplete Improvement Looks Like</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Successful autocomplete improvement follows recognizable patterns. In the early stages, typically weeks 3-6, positive phrases begin appearing intermittently—some users see them while others still see primarily negative suggestions. This inconsistency is normal; autocomplete is personalized and varies by location, and change happens gradually across Google's distributed systems.</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During the middle stages, months 2-3, positive phrases become more consistent and begin appearing higher in suggestion lists. Negative phrases may still appear but are joined or displaced by positive alternatives. Users searching your name now see a mixed picture rather than a uniformly negative one. This represents significant progress even though work remains.</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In mature campaigns, months 4-6 and beyond, positive phrases dominate autocomplete suggestions for your name. Negative phrases have been pushed down the list, relegated to appearing only with more specific query patterns, or eliminated entirely. Searchers now receive positive first impressions that accurately reflect your brand. Ongoing maintenance ensures this improved state remains stable.</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Success Indicator: When the top 4-5 autocomplete suggestions for your name are neutral or positive, your autocomplete reputation is in good condition. Most campaigns achieve this state within 4-6 months.</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Before and after comparison showing transformation, split screen with negative on left transitioning to positive on right, modern business design, landscape orientation, no text</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Example Autocomplete Transformations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274320"/>
          </a:xfrm>
          <a:prstGeom prst="rect">
            <a:avLst/>
          </a:prstGeom>
          <a:noFill/>
          <a:ln/>
        </p:spPr>
        <p:txBody>
          <a:bodyPr wrap="square" rtlCol="0" anchor="ctr"/>
          <a:lstStyle/>
          <a:p>
            <a:pPr indent="0" marL="0">
              <a:buNone/>
            </a:pPr>
            <a:r>
              <a:rPr lang="en-US" sz="1200" b="1" dirty="0">
                <a:solidFill>
                  <a:srgbClr val="0020C2"/>
                </a:solidFill>
                <a:latin typeface="Arial" pitchFamily="34" charset="0"/>
                <a:ea typeface="Arial" pitchFamily="34" charset="-122"/>
                <a:cs typeface="Arial" pitchFamily="34" charset="-120"/>
              </a:rPr>
              <a:t>Scenario: Business Owner</a:t>
            </a:r>
            <a:endParaRPr lang="en-US" sz="1200" dirty="0"/>
          </a:p>
        </p:txBody>
      </p:sp>
      <p:sp>
        <p:nvSpPr>
          <p:cNvPr id="6" name="Shape 3"/>
          <p:cNvSpPr/>
          <p:nvPr/>
        </p:nvSpPr>
        <p:spPr>
          <a:xfrm>
            <a:off x="365760" y="1188720"/>
            <a:ext cx="4023360" cy="1280160"/>
          </a:xfrm>
          <a:prstGeom prst="rect">
            <a:avLst/>
          </a:prstGeom>
          <a:solidFill>
            <a:srgbClr val="FFF5F5"/>
          </a:solidFill>
          <a:ln/>
        </p:spPr>
      </p:sp>
      <p:sp>
        <p:nvSpPr>
          <p:cNvPr id="7" name="Text 4"/>
          <p:cNvSpPr/>
          <p:nvPr/>
        </p:nvSpPr>
        <p:spPr>
          <a:xfrm>
            <a:off x="457200" y="1234440"/>
            <a:ext cx="3840480" cy="228600"/>
          </a:xfrm>
          <a:prstGeom prst="rect">
            <a:avLst/>
          </a:prstGeom>
          <a:noFill/>
          <a:ln/>
        </p:spPr>
        <p:txBody>
          <a:bodyPr wrap="square" rtlCol="0" anchor="ctr"/>
          <a:lstStyle/>
          <a:p>
            <a:pPr indent="0" marL="0">
              <a:buNone/>
            </a:pPr>
            <a:r>
              <a:rPr lang="en-US" sz="1000" b="1" dirty="0">
                <a:solidFill>
                  <a:srgbClr val="E53E3E"/>
                </a:solidFill>
                <a:latin typeface="Arial" pitchFamily="34" charset="0"/>
                <a:ea typeface="Arial" pitchFamily="34" charset="-122"/>
                <a:cs typeface="Arial" pitchFamily="34" charset="-120"/>
              </a:rPr>
              <a:t>BEFORE:</a:t>
            </a:r>
            <a:endParaRPr lang="en-US" sz="1000" dirty="0"/>
          </a:p>
        </p:txBody>
      </p:sp>
      <p:sp>
        <p:nvSpPr>
          <p:cNvPr id="8" name="Text 5"/>
          <p:cNvSpPr/>
          <p:nvPr/>
        </p:nvSpPr>
        <p:spPr>
          <a:xfrm>
            <a:off x="457200" y="1463040"/>
            <a:ext cx="3840480" cy="91440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 "company name scam"</a:t>
            </a:r>
            <a:endParaRPr lang="en-US" sz="900" dirty="0"/>
          </a:p>
          <a:p>
            <a:pPr indent="0" marL="0">
              <a:buNone/>
            </a:pPr>
            <a:r>
              <a:rPr lang="en-US" sz="900" dirty="0">
                <a:solidFill>
                  <a:srgbClr val="2D3748"/>
                </a:solidFill>
                <a:latin typeface="Arial" pitchFamily="34" charset="0"/>
                <a:ea typeface="Arial" pitchFamily="34" charset="-122"/>
                <a:cs typeface="Arial" pitchFamily="34" charset="-120"/>
              </a:rPr>
              <a:t>• "company name complaints"</a:t>
            </a:r>
            <a:endParaRPr lang="en-US" sz="900" dirty="0"/>
          </a:p>
          <a:p>
            <a:pPr indent="0" marL="0">
              <a:buNone/>
            </a:pPr>
            <a:r>
              <a:rPr lang="en-US" sz="900" dirty="0">
                <a:solidFill>
                  <a:srgbClr val="2D3748"/>
                </a:solidFill>
                <a:latin typeface="Arial" pitchFamily="34" charset="0"/>
                <a:ea typeface="Arial" pitchFamily="34" charset="-122"/>
                <a:cs typeface="Arial" pitchFamily="34" charset="-120"/>
              </a:rPr>
              <a:t>• "company name lawsuit"</a:t>
            </a:r>
            <a:endParaRPr lang="en-US" sz="900" dirty="0"/>
          </a:p>
          <a:p>
            <a:pPr indent="0" marL="0">
              <a:buNone/>
            </a:pPr>
            <a:r>
              <a:rPr lang="en-US" sz="900" dirty="0">
                <a:solidFill>
                  <a:srgbClr val="2D3748"/>
                </a:solidFill>
                <a:latin typeface="Arial" pitchFamily="34" charset="0"/>
                <a:ea typeface="Arial" pitchFamily="34" charset="-122"/>
                <a:cs typeface="Arial" pitchFamily="34" charset="-120"/>
              </a:rPr>
              <a:t>• "company name reviews bad"</a:t>
            </a:r>
            <a:endParaRPr lang="en-US" sz="900" dirty="0"/>
          </a:p>
        </p:txBody>
      </p:sp>
      <p:sp>
        <p:nvSpPr>
          <p:cNvPr id="9" name="Shape 6"/>
          <p:cNvSpPr/>
          <p:nvPr/>
        </p:nvSpPr>
        <p:spPr>
          <a:xfrm>
            <a:off x="4754880" y="1188720"/>
            <a:ext cx="4023360" cy="1280160"/>
          </a:xfrm>
          <a:prstGeom prst="rect">
            <a:avLst/>
          </a:prstGeom>
          <a:solidFill>
            <a:srgbClr val="F0FFF4"/>
          </a:solidFill>
          <a:ln/>
        </p:spPr>
      </p:sp>
      <p:sp>
        <p:nvSpPr>
          <p:cNvPr id="10" name="Text 7"/>
          <p:cNvSpPr/>
          <p:nvPr/>
        </p:nvSpPr>
        <p:spPr>
          <a:xfrm>
            <a:off x="4846320" y="1234440"/>
            <a:ext cx="3840480" cy="228600"/>
          </a:xfrm>
          <a:prstGeom prst="rect">
            <a:avLst/>
          </a:prstGeom>
          <a:noFill/>
          <a:ln/>
        </p:spPr>
        <p:txBody>
          <a:bodyPr wrap="square" rtlCol="0" anchor="ctr"/>
          <a:lstStyle/>
          <a:p>
            <a:pPr indent="0" marL="0">
              <a:buNone/>
            </a:pPr>
            <a:r>
              <a:rPr lang="en-US" sz="1000" b="1" dirty="0">
                <a:solidFill>
                  <a:srgbClr val="38A169"/>
                </a:solidFill>
                <a:latin typeface="Arial" pitchFamily="34" charset="0"/>
                <a:ea typeface="Arial" pitchFamily="34" charset="-122"/>
                <a:cs typeface="Arial" pitchFamily="34" charset="-120"/>
              </a:rPr>
              <a:t>AFTER:</a:t>
            </a:r>
            <a:endParaRPr lang="en-US" sz="1000" dirty="0"/>
          </a:p>
        </p:txBody>
      </p:sp>
      <p:sp>
        <p:nvSpPr>
          <p:cNvPr id="11" name="Text 8"/>
          <p:cNvSpPr/>
          <p:nvPr/>
        </p:nvSpPr>
        <p:spPr>
          <a:xfrm>
            <a:off x="4846320" y="1463040"/>
            <a:ext cx="3840480" cy="91440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 "company name reviews"</a:t>
            </a:r>
            <a:endParaRPr lang="en-US" sz="900" dirty="0"/>
          </a:p>
          <a:p>
            <a:pPr indent="0" marL="0">
              <a:buNone/>
            </a:pPr>
            <a:r>
              <a:rPr lang="en-US" sz="900" dirty="0">
                <a:solidFill>
                  <a:srgbClr val="2D3748"/>
                </a:solidFill>
                <a:latin typeface="Arial" pitchFamily="34" charset="0"/>
                <a:ea typeface="Arial" pitchFamily="34" charset="-122"/>
                <a:cs typeface="Arial" pitchFamily="34" charset="-120"/>
              </a:rPr>
              <a:t>• "company name services"</a:t>
            </a:r>
            <a:endParaRPr lang="en-US" sz="900" dirty="0"/>
          </a:p>
          <a:p>
            <a:pPr indent="0" marL="0">
              <a:buNone/>
            </a:pPr>
            <a:r>
              <a:rPr lang="en-US" sz="900" dirty="0">
                <a:solidFill>
                  <a:srgbClr val="2D3748"/>
                </a:solidFill>
                <a:latin typeface="Arial" pitchFamily="34" charset="0"/>
                <a:ea typeface="Arial" pitchFamily="34" charset="-122"/>
                <a:cs typeface="Arial" pitchFamily="34" charset="-120"/>
              </a:rPr>
              <a:t>• "company name careers"</a:t>
            </a:r>
            <a:endParaRPr lang="en-US" sz="900" dirty="0"/>
          </a:p>
          <a:p>
            <a:pPr indent="0" marL="0">
              <a:buNone/>
            </a:pPr>
            <a:r>
              <a:rPr lang="en-US" sz="900" dirty="0">
                <a:solidFill>
                  <a:srgbClr val="2D3748"/>
                </a:solidFill>
                <a:latin typeface="Arial" pitchFamily="34" charset="0"/>
                <a:ea typeface="Arial" pitchFamily="34" charset="-122"/>
                <a:cs typeface="Arial" pitchFamily="34" charset="-120"/>
              </a:rPr>
              <a:t>• "company name contact"</a:t>
            </a:r>
            <a:endParaRPr lang="en-US" sz="900" dirty="0"/>
          </a:p>
        </p:txBody>
      </p:sp>
      <p:sp>
        <p:nvSpPr>
          <p:cNvPr id="12" name="Text 9"/>
          <p:cNvSpPr/>
          <p:nvPr/>
        </p:nvSpPr>
        <p:spPr>
          <a:xfrm>
            <a:off x="365760" y="2606040"/>
            <a:ext cx="8412480" cy="274320"/>
          </a:xfrm>
          <a:prstGeom prst="rect">
            <a:avLst/>
          </a:prstGeom>
          <a:noFill/>
          <a:ln/>
        </p:spPr>
        <p:txBody>
          <a:bodyPr wrap="square" rtlCol="0" anchor="ctr"/>
          <a:lstStyle/>
          <a:p>
            <a:pPr indent="0" marL="0">
              <a:buNone/>
            </a:pPr>
            <a:r>
              <a:rPr lang="en-US" sz="1200" b="1" dirty="0">
                <a:solidFill>
                  <a:srgbClr val="0020C2"/>
                </a:solidFill>
                <a:latin typeface="Arial" pitchFamily="34" charset="0"/>
                <a:ea typeface="Arial" pitchFamily="34" charset="-122"/>
                <a:cs typeface="Arial" pitchFamily="34" charset="-120"/>
              </a:rPr>
              <a:t>Scenario: Professional Individual</a:t>
            </a:r>
            <a:endParaRPr lang="en-US" sz="1200" dirty="0"/>
          </a:p>
        </p:txBody>
      </p:sp>
      <p:sp>
        <p:nvSpPr>
          <p:cNvPr id="13" name="Shape 10"/>
          <p:cNvSpPr/>
          <p:nvPr/>
        </p:nvSpPr>
        <p:spPr>
          <a:xfrm>
            <a:off x="365760" y="2926080"/>
            <a:ext cx="4023360" cy="1280160"/>
          </a:xfrm>
          <a:prstGeom prst="rect">
            <a:avLst/>
          </a:prstGeom>
          <a:solidFill>
            <a:srgbClr val="FFF5F5"/>
          </a:solidFill>
          <a:ln/>
        </p:spPr>
      </p:sp>
      <p:sp>
        <p:nvSpPr>
          <p:cNvPr id="14" name="Text 11"/>
          <p:cNvSpPr/>
          <p:nvPr/>
        </p:nvSpPr>
        <p:spPr>
          <a:xfrm>
            <a:off x="457200" y="2971800"/>
            <a:ext cx="3840480" cy="228600"/>
          </a:xfrm>
          <a:prstGeom prst="rect">
            <a:avLst/>
          </a:prstGeom>
          <a:noFill/>
          <a:ln/>
        </p:spPr>
        <p:txBody>
          <a:bodyPr wrap="square" rtlCol="0" anchor="ctr"/>
          <a:lstStyle/>
          <a:p>
            <a:pPr indent="0" marL="0">
              <a:buNone/>
            </a:pPr>
            <a:r>
              <a:rPr lang="en-US" sz="1000" b="1" dirty="0">
                <a:solidFill>
                  <a:srgbClr val="E53E3E"/>
                </a:solidFill>
                <a:latin typeface="Arial" pitchFamily="34" charset="0"/>
                <a:ea typeface="Arial" pitchFamily="34" charset="-122"/>
                <a:cs typeface="Arial" pitchFamily="34" charset="-120"/>
              </a:rPr>
              <a:t>BEFORE:</a:t>
            </a:r>
            <a:endParaRPr lang="en-US" sz="1000" dirty="0"/>
          </a:p>
        </p:txBody>
      </p:sp>
      <p:sp>
        <p:nvSpPr>
          <p:cNvPr id="15" name="Text 12"/>
          <p:cNvSpPr/>
          <p:nvPr/>
        </p:nvSpPr>
        <p:spPr>
          <a:xfrm>
            <a:off x="457200" y="3200400"/>
            <a:ext cx="3840480" cy="91440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 "john smith arrested"</a:t>
            </a:r>
            <a:endParaRPr lang="en-US" sz="900" dirty="0"/>
          </a:p>
          <a:p>
            <a:pPr indent="0" marL="0">
              <a:buNone/>
            </a:pPr>
            <a:r>
              <a:rPr lang="en-US" sz="900" dirty="0">
                <a:solidFill>
                  <a:srgbClr val="2D3748"/>
                </a:solidFill>
                <a:latin typeface="Arial" pitchFamily="34" charset="0"/>
                <a:ea typeface="Arial" pitchFamily="34" charset="-122"/>
                <a:cs typeface="Arial" pitchFamily="34" charset="-120"/>
              </a:rPr>
              <a:t>• "john smith fired"</a:t>
            </a:r>
            <a:endParaRPr lang="en-US" sz="900" dirty="0"/>
          </a:p>
          <a:p>
            <a:pPr indent="0" marL="0">
              <a:buNone/>
            </a:pPr>
            <a:r>
              <a:rPr lang="en-US" sz="900" dirty="0">
                <a:solidFill>
                  <a:srgbClr val="2D3748"/>
                </a:solidFill>
                <a:latin typeface="Arial" pitchFamily="34" charset="0"/>
                <a:ea typeface="Arial" pitchFamily="34" charset="-122"/>
                <a:cs typeface="Arial" pitchFamily="34" charset="-120"/>
              </a:rPr>
              <a:t>• "john smith controversy"</a:t>
            </a:r>
            <a:endParaRPr lang="en-US" sz="900" dirty="0"/>
          </a:p>
          <a:p>
            <a:pPr indent="0" marL="0">
              <a:buNone/>
            </a:pPr>
            <a:r>
              <a:rPr lang="en-US" sz="900" dirty="0">
                <a:solidFill>
                  <a:srgbClr val="2D3748"/>
                </a:solidFill>
                <a:latin typeface="Arial" pitchFamily="34" charset="0"/>
                <a:ea typeface="Arial" pitchFamily="34" charset="-122"/>
                <a:cs typeface="Arial" pitchFamily="34" charset="-120"/>
              </a:rPr>
              <a:t>• "john smith lawsuit"</a:t>
            </a:r>
            <a:endParaRPr lang="en-US" sz="900" dirty="0"/>
          </a:p>
        </p:txBody>
      </p:sp>
      <p:sp>
        <p:nvSpPr>
          <p:cNvPr id="16" name="Shape 13"/>
          <p:cNvSpPr/>
          <p:nvPr/>
        </p:nvSpPr>
        <p:spPr>
          <a:xfrm>
            <a:off x="4754880" y="2926080"/>
            <a:ext cx="4023360" cy="1280160"/>
          </a:xfrm>
          <a:prstGeom prst="rect">
            <a:avLst/>
          </a:prstGeom>
          <a:solidFill>
            <a:srgbClr val="F0FFF4"/>
          </a:solidFill>
          <a:ln/>
        </p:spPr>
      </p:sp>
      <p:sp>
        <p:nvSpPr>
          <p:cNvPr id="17" name="Text 14"/>
          <p:cNvSpPr/>
          <p:nvPr/>
        </p:nvSpPr>
        <p:spPr>
          <a:xfrm>
            <a:off x="4846320" y="2971800"/>
            <a:ext cx="3840480" cy="228600"/>
          </a:xfrm>
          <a:prstGeom prst="rect">
            <a:avLst/>
          </a:prstGeom>
          <a:noFill/>
          <a:ln/>
        </p:spPr>
        <p:txBody>
          <a:bodyPr wrap="square" rtlCol="0" anchor="ctr"/>
          <a:lstStyle/>
          <a:p>
            <a:pPr indent="0" marL="0">
              <a:buNone/>
            </a:pPr>
            <a:r>
              <a:rPr lang="en-US" sz="1000" b="1" dirty="0">
                <a:solidFill>
                  <a:srgbClr val="38A169"/>
                </a:solidFill>
                <a:latin typeface="Arial" pitchFamily="34" charset="0"/>
                <a:ea typeface="Arial" pitchFamily="34" charset="-122"/>
                <a:cs typeface="Arial" pitchFamily="34" charset="-120"/>
              </a:rPr>
              <a:t>AFTER:</a:t>
            </a:r>
            <a:endParaRPr lang="en-US" sz="1000" dirty="0"/>
          </a:p>
        </p:txBody>
      </p:sp>
      <p:sp>
        <p:nvSpPr>
          <p:cNvPr id="18" name="Text 15"/>
          <p:cNvSpPr/>
          <p:nvPr/>
        </p:nvSpPr>
        <p:spPr>
          <a:xfrm>
            <a:off x="4846320" y="3200400"/>
            <a:ext cx="3840480" cy="91440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 "john smith ceo"</a:t>
            </a:r>
            <a:endParaRPr lang="en-US" sz="900" dirty="0"/>
          </a:p>
          <a:p>
            <a:pPr indent="0" marL="0">
              <a:buNone/>
            </a:pPr>
            <a:r>
              <a:rPr lang="en-US" sz="900" dirty="0">
                <a:solidFill>
                  <a:srgbClr val="2D3748"/>
                </a:solidFill>
                <a:latin typeface="Arial" pitchFamily="34" charset="0"/>
                <a:ea typeface="Arial" pitchFamily="34" charset="-122"/>
                <a:cs typeface="Arial" pitchFamily="34" charset="-120"/>
              </a:rPr>
              <a:t>• "john smith author"</a:t>
            </a:r>
            <a:endParaRPr lang="en-US" sz="900" dirty="0"/>
          </a:p>
          <a:p>
            <a:pPr indent="0" marL="0">
              <a:buNone/>
            </a:pPr>
            <a:r>
              <a:rPr lang="en-US" sz="900" dirty="0">
                <a:solidFill>
                  <a:srgbClr val="2D3748"/>
                </a:solidFill>
                <a:latin typeface="Arial" pitchFamily="34" charset="0"/>
                <a:ea typeface="Arial" pitchFamily="34" charset="-122"/>
                <a:cs typeface="Arial" pitchFamily="34" charset="-120"/>
              </a:rPr>
              <a:t>• "john smith speaker"</a:t>
            </a:r>
            <a:endParaRPr lang="en-US" sz="900" dirty="0"/>
          </a:p>
          <a:p>
            <a:pPr indent="0" marL="0">
              <a:buNone/>
            </a:pPr>
            <a:r>
              <a:rPr lang="en-US" sz="900" dirty="0">
                <a:solidFill>
                  <a:srgbClr val="2D3748"/>
                </a:solidFill>
                <a:latin typeface="Arial" pitchFamily="34" charset="0"/>
                <a:ea typeface="Arial" pitchFamily="34" charset="-122"/>
                <a:cs typeface="Arial" pitchFamily="34" charset="-120"/>
              </a:rPr>
              <a:t>• "john smith consulting"</a:t>
            </a:r>
            <a:endParaRPr lang="en-US" sz="900" dirty="0"/>
          </a:p>
        </p:txBody>
      </p:sp>
      <p:sp>
        <p:nvSpPr>
          <p:cNvPr id="19" name="Shape 16"/>
          <p:cNvSpPr/>
          <p:nvPr/>
        </p:nvSpPr>
        <p:spPr>
          <a:xfrm>
            <a:off x="365760" y="4343400"/>
            <a:ext cx="8412480" cy="640080"/>
          </a:xfrm>
          <a:prstGeom prst="rect">
            <a:avLst/>
          </a:prstGeom>
          <a:solidFill>
            <a:srgbClr val="E8ECFF"/>
          </a:solidFill>
          <a:ln/>
        </p:spPr>
      </p:sp>
      <p:sp>
        <p:nvSpPr>
          <p:cNvPr id="20" name="Text 17"/>
          <p:cNvSpPr/>
          <p:nvPr/>
        </p:nvSpPr>
        <p:spPr>
          <a:xfrm>
            <a:off x="457200" y="44348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These transformations typically take 3-6 months of consistent effort, with results that remain stable through ongoing maintenance.</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020C2"/>
        </a:solidFill>
      </p:bgPr>
    </p:bg>
    <p:spTree>
      <p:nvGrpSpPr>
        <p:cNvPr id="1" name=""/>
        <p:cNvGrpSpPr/>
        <p:nvPr/>
      </p:nvGrpSpPr>
      <p:grpSpPr>
        <a:xfrm>
          <a:off x="0" y="0"/>
          <a:ext cx="0" cy="0"/>
          <a:chOff x="0" y="0"/>
          <a:chExt cx="0" cy="0"/>
        </a:xfrm>
      </p:grpSpPr>
      <p:sp>
        <p:nvSpPr>
          <p:cNvPr id="2" name="Text 0"/>
          <p:cNvSpPr/>
          <p:nvPr/>
        </p:nvSpPr>
        <p:spPr>
          <a:xfrm>
            <a:off x="457200" y="1188720"/>
            <a:ext cx="8229600" cy="457200"/>
          </a:xfrm>
          <a:prstGeom prst="rect">
            <a:avLst/>
          </a:prstGeom>
          <a:noFill/>
          <a:ln/>
        </p:spPr>
        <p:txBody>
          <a:bodyPr wrap="square" rtlCol="0" anchor="ctr"/>
          <a:lstStyle/>
          <a:p>
            <a:pPr algn="l" indent="0" marL="0">
              <a:buNone/>
            </a:pPr>
            <a:r>
              <a:rPr lang="en-US" sz="1600" dirty="0">
                <a:solidFill>
                  <a:srgbClr val="FFFF00"/>
                </a:solidFill>
                <a:latin typeface="Arial" pitchFamily="34" charset="0"/>
                <a:ea typeface="Arial" pitchFamily="34" charset="-122"/>
                <a:cs typeface="Arial" pitchFamily="34" charset="-120"/>
              </a:rPr>
              <a:t>SECTION 1</a:t>
            </a:r>
            <a:endParaRPr lang="en-US" sz="1600" dirty="0"/>
          </a:p>
        </p:txBody>
      </p:sp>
      <p:sp>
        <p:nvSpPr>
          <p:cNvPr id="3" name="Text 1"/>
          <p:cNvSpPr/>
          <p:nvPr/>
        </p:nvSpPr>
        <p:spPr>
          <a:xfrm>
            <a:off x="457200" y="1600200"/>
            <a:ext cx="8229600" cy="914400"/>
          </a:xfrm>
          <a:prstGeom prst="rect">
            <a:avLst/>
          </a:prstGeom>
          <a:noFill/>
          <a:ln/>
        </p:spPr>
        <p:txBody>
          <a:bodyPr wrap="square" rtlCol="0" anchor="ctr"/>
          <a:lstStyle/>
          <a:p>
            <a:pPr algn="l" indent="0" marL="0">
              <a:buNone/>
            </a:pPr>
            <a:r>
              <a:rPr lang="en-US" sz="3200" b="1" dirty="0">
                <a:solidFill>
                  <a:srgbClr val="FFFFFF"/>
                </a:solidFill>
                <a:latin typeface="Arial" pitchFamily="34" charset="0"/>
                <a:ea typeface="Arial" pitchFamily="34" charset="-122"/>
                <a:cs typeface="Arial" pitchFamily="34" charset="-120"/>
              </a:rPr>
              <a:t>What Is Google Autocomplete</a:t>
            </a:r>
            <a:endParaRPr lang="en-US" sz="3200" dirty="0"/>
          </a:p>
          <a:p>
            <a:pPr algn="l" indent="0" marL="0">
              <a:buNone/>
            </a:pPr>
            <a:r>
              <a:rPr lang="en-US" sz="3200" b="1" dirty="0">
                <a:solidFill>
                  <a:srgbClr val="FFFFFF"/>
                </a:solidFill>
                <a:latin typeface="Arial" pitchFamily="34" charset="0"/>
                <a:ea typeface="Arial" pitchFamily="34" charset="-122"/>
                <a:cs typeface="Arial" pitchFamily="34" charset="-120"/>
              </a:rPr>
              <a:t>and How Does It Work?</a:t>
            </a:r>
            <a:endParaRPr lang="en-US" sz="3200" dirty="0"/>
          </a:p>
        </p:txBody>
      </p:sp>
      <p:sp>
        <p:nvSpPr>
          <p:cNvPr id="4" name="Text 2"/>
          <p:cNvSpPr/>
          <p:nvPr/>
        </p:nvSpPr>
        <p:spPr>
          <a:xfrm>
            <a:off x="457200" y="2468880"/>
            <a:ext cx="8229600" cy="457200"/>
          </a:xfrm>
          <a:prstGeom prst="rect">
            <a:avLst/>
          </a:prstGeom>
          <a:noFill/>
          <a:ln/>
        </p:spPr>
        <p:txBody>
          <a:bodyPr wrap="square" rtlCol="0" anchor="ctr"/>
          <a:lstStyle/>
          <a:p>
            <a:pPr algn="l" indent="0" marL="0">
              <a:buNone/>
            </a:pPr>
            <a:r>
              <a:rPr lang="en-US" sz="1400" dirty="0">
                <a:solidFill>
                  <a:srgbClr val="FFFF00"/>
                </a:solidFill>
                <a:latin typeface="Arial" pitchFamily="34" charset="0"/>
                <a:ea typeface="Arial" pitchFamily="34" charset="-122"/>
                <a:cs typeface="Arial" pitchFamily="34" charset="-120"/>
              </a:rPr>
              <a:t>Understanding the system that shapes first impressions</a:t>
            </a:r>
            <a:endParaRPr lang="en-US" sz="1400" dirty="0"/>
          </a:p>
        </p:txBody>
      </p:sp>
      <p:pic>
        <p:nvPicPr>
          <p:cNvPr id="5" name="Image 0" descr="preencoded.png">    </p:cNvPr>
          <p:cNvPicPr>
            <a:picLocks noChangeAspect="1"/>
          </p:cNvPicPr>
          <p:nvPr/>
        </p:nvPicPr>
        <p:blipFill>
          <a:blip r:embed="rId1"/>
          <a:stretch>
            <a:fillRect/>
          </a:stretch>
        </p:blipFill>
        <p:spPr>
          <a:xfrm>
            <a:off x="8046720" y="4434840"/>
            <a:ext cx="548640" cy="54864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How We Measure Success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We provide transparent reporting on autocomplete improvement progress through measurable metrics that demonstrate real change. Unlike vague promises of "improved reputation," our metrics show exactly what suggestions appear, how they have changed, and how your autocomplete presence compares to where we started.</a:t>
            </a:r>
            <a:endParaRPr lang="en-US" sz="1100" dirty="0"/>
          </a:p>
        </p:txBody>
      </p:sp>
      <p:sp>
        <p:nvSpPr>
          <p:cNvPr id="6" name="Text 3"/>
          <p:cNvSpPr/>
          <p:nvPr/>
        </p:nvSpPr>
        <p:spPr>
          <a:xfrm>
            <a:off x="365760" y="1645920"/>
            <a:ext cx="1920240" cy="438912"/>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Suggestion Inventory:</a:t>
            </a:r>
            <a:endParaRPr lang="en-US" sz="1000" dirty="0"/>
          </a:p>
        </p:txBody>
      </p:sp>
      <p:sp>
        <p:nvSpPr>
          <p:cNvPr id="7" name="Text 4"/>
          <p:cNvSpPr/>
          <p:nvPr/>
        </p:nvSpPr>
        <p:spPr>
          <a:xfrm>
            <a:off x="2331720" y="1645920"/>
            <a:ext cx="6446520" cy="438912"/>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Complete documentation of all autocomplete suggestions appearing for your name across geographies and devices.</a:t>
            </a:r>
            <a:endParaRPr lang="en-US" sz="1000" dirty="0"/>
          </a:p>
        </p:txBody>
      </p:sp>
      <p:sp>
        <p:nvSpPr>
          <p:cNvPr id="8" name="Text 5"/>
          <p:cNvSpPr/>
          <p:nvPr/>
        </p:nvSpPr>
        <p:spPr>
          <a:xfrm>
            <a:off x="365760" y="2139696"/>
            <a:ext cx="1920240" cy="438912"/>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Position Tracking:</a:t>
            </a:r>
            <a:endParaRPr lang="en-US" sz="1000" dirty="0"/>
          </a:p>
        </p:txBody>
      </p:sp>
      <p:sp>
        <p:nvSpPr>
          <p:cNvPr id="9" name="Text 6"/>
          <p:cNvSpPr/>
          <p:nvPr/>
        </p:nvSpPr>
        <p:spPr>
          <a:xfrm>
            <a:off x="2331720" y="2139696"/>
            <a:ext cx="6446520" cy="438912"/>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Where specific suggestions appear in the list (position 1, 2, 3, etc.) and how positions change over time.</a:t>
            </a:r>
            <a:endParaRPr lang="en-US" sz="1000" dirty="0"/>
          </a:p>
        </p:txBody>
      </p:sp>
      <p:sp>
        <p:nvSpPr>
          <p:cNvPr id="10" name="Text 7"/>
          <p:cNvSpPr/>
          <p:nvPr/>
        </p:nvSpPr>
        <p:spPr>
          <a:xfrm>
            <a:off x="365760" y="2633472"/>
            <a:ext cx="1920240" cy="438912"/>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Sentiment Score:</a:t>
            </a:r>
            <a:endParaRPr lang="en-US" sz="1000" dirty="0"/>
          </a:p>
        </p:txBody>
      </p:sp>
      <p:sp>
        <p:nvSpPr>
          <p:cNvPr id="11" name="Text 8"/>
          <p:cNvSpPr/>
          <p:nvPr/>
        </p:nvSpPr>
        <p:spPr>
          <a:xfrm>
            <a:off x="2331720" y="2633472"/>
            <a:ext cx="6446520" cy="438912"/>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Aggregate measurement of positive vs. negative vs. neutral suggestions appearing for your name.</a:t>
            </a:r>
            <a:endParaRPr lang="en-US" sz="1000" dirty="0"/>
          </a:p>
        </p:txBody>
      </p:sp>
      <p:sp>
        <p:nvSpPr>
          <p:cNvPr id="12" name="Text 9"/>
          <p:cNvSpPr/>
          <p:nvPr/>
        </p:nvSpPr>
        <p:spPr>
          <a:xfrm>
            <a:off x="365760" y="3127248"/>
            <a:ext cx="1920240" cy="438912"/>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Visibility Rate:</a:t>
            </a:r>
            <a:endParaRPr lang="en-US" sz="1000" dirty="0"/>
          </a:p>
        </p:txBody>
      </p:sp>
      <p:sp>
        <p:nvSpPr>
          <p:cNvPr id="13" name="Text 10"/>
          <p:cNvSpPr/>
          <p:nvPr/>
        </p:nvSpPr>
        <p:spPr>
          <a:xfrm>
            <a:off x="2331720" y="3127248"/>
            <a:ext cx="6446520" cy="438912"/>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What percentage of users/locations see positive suggestions vs. negative suggestions.</a:t>
            </a:r>
            <a:endParaRPr lang="en-US" sz="1000" dirty="0"/>
          </a:p>
        </p:txBody>
      </p:sp>
      <p:sp>
        <p:nvSpPr>
          <p:cNvPr id="14" name="Text 11"/>
          <p:cNvSpPr/>
          <p:nvPr/>
        </p:nvSpPr>
        <p:spPr>
          <a:xfrm>
            <a:off x="365760" y="3621024"/>
            <a:ext cx="1920240" cy="438912"/>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Displacement Progress:</a:t>
            </a:r>
            <a:endParaRPr lang="en-US" sz="1000" dirty="0"/>
          </a:p>
        </p:txBody>
      </p:sp>
      <p:sp>
        <p:nvSpPr>
          <p:cNvPr id="15" name="Text 12"/>
          <p:cNvSpPr/>
          <p:nvPr/>
        </p:nvSpPr>
        <p:spPr>
          <a:xfrm>
            <a:off x="2331720" y="3621024"/>
            <a:ext cx="6446520" cy="438912"/>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Tracking of specific negative phrases being displaced by positive alternatives.</a:t>
            </a:r>
            <a:endParaRPr lang="en-US" sz="1000" dirty="0"/>
          </a:p>
        </p:txBody>
      </p:sp>
      <p:sp>
        <p:nvSpPr>
          <p:cNvPr id="16" name="Shape 13"/>
          <p:cNvSpPr/>
          <p:nvPr/>
        </p:nvSpPr>
        <p:spPr>
          <a:xfrm>
            <a:off x="365760" y="4343400"/>
            <a:ext cx="8412480" cy="640080"/>
          </a:xfrm>
          <a:prstGeom prst="rect">
            <a:avLst/>
          </a:prstGeom>
          <a:solidFill>
            <a:srgbClr val="E8ECFF"/>
          </a:solidFill>
          <a:ln/>
        </p:spPr>
      </p:sp>
      <p:sp>
        <p:nvSpPr>
          <p:cNvPr id="17" name="Text 14"/>
          <p:cNvSpPr/>
          <p:nvPr/>
        </p:nvSpPr>
        <p:spPr>
          <a:xfrm>
            <a:off x="457200" y="44348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Transparency Commitment: We report what we find, good or bad. You see exactly what searchers see when they type your name, and you track progress through documented evidence.</a:t>
            </a:r>
            <a:endParaRPr lang="en-US" sz="1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0020C2"/>
        </a:solidFill>
      </p:bgPr>
    </p:bg>
    <p:spTree>
      <p:nvGrpSpPr>
        <p:cNvPr id="1" name=""/>
        <p:cNvGrpSpPr/>
        <p:nvPr/>
      </p:nvGrpSpPr>
      <p:grpSpPr>
        <a:xfrm>
          <a:off x="0" y="0"/>
          <a:ext cx="0" cy="0"/>
          <a:chOff x="0" y="0"/>
          <a:chExt cx="0" cy="0"/>
        </a:xfrm>
      </p:grpSpPr>
      <p:sp>
        <p:nvSpPr>
          <p:cNvPr id="2" name="Text 0"/>
          <p:cNvSpPr/>
          <p:nvPr/>
        </p:nvSpPr>
        <p:spPr>
          <a:xfrm>
            <a:off x="457200" y="1188720"/>
            <a:ext cx="8229600" cy="457200"/>
          </a:xfrm>
          <a:prstGeom prst="rect">
            <a:avLst/>
          </a:prstGeom>
          <a:noFill/>
          <a:ln/>
        </p:spPr>
        <p:txBody>
          <a:bodyPr wrap="square" rtlCol="0" anchor="ctr"/>
          <a:lstStyle/>
          <a:p>
            <a:pPr algn="l" indent="0" marL="0">
              <a:buNone/>
            </a:pPr>
            <a:r>
              <a:rPr lang="en-US" sz="1600" dirty="0">
                <a:solidFill>
                  <a:srgbClr val="FFFF00"/>
                </a:solidFill>
                <a:latin typeface="Arial" pitchFamily="34" charset="0"/>
                <a:ea typeface="Arial" pitchFamily="34" charset="-122"/>
                <a:cs typeface="Arial" pitchFamily="34" charset="-120"/>
              </a:rPr>
              <a:t>SECTION 9</a:t>
            </a:r>
            <a:endParaRPr lang="en-US" sz="1600" dirty="0"/>
          </a:p>
        </p:txBody>
      </p:sp>
      <p:sp>
        <p:nvSpPr>
          <p:cNvPr id="3" name="Text 1"/>
          <p:cNvSpPr/>
          <p:nvPr/>
        </p:nvSpPr>
        <p:spPr>
          <a:xfrm>
            <a:off x="457200" y="1600200"/>
            <a:ext cx="8229600" cy="914400"/>
          </a:xfrm>
          <a:prstGeom prst="rect">
            <a:avLst/>
          </a:prstGeom>
          <a:noFill/>
          <a:ln/>
        </p:spPr>
        <p:txBody>
          <a:bodyPr wrap="square" rtlCol="0" anchor="ctr"/>
          <a:lstStyle/>
          <a:p>
            <a:pPr algn="l" indent="0" marL="0">
              <a:buNone/>
            </a:pPr>
            <a:r>
              <a:rPr lang="en-US" sz="3200" b="1" dirty="0">
                <a:solidFill>
                  <a:srgbClr val="FFFFFF"/>
                </a:solidFill>
                <a:latin typeface="Arial" pitchFamily="34" charset="0"/>
                <a:ea typeface="Arial" pitchFamily="34" charset="-122"/>
                <a:cs typeface="Arial" pitchFamily="34" charset="-120"/>
              </a:rPr>
              <a:t>Frequently Asked Questions</a:t>
            </a:r>
            <a:endParaRPr lang="en-US" sz="3200" dirty="0"/>
          </a:p>
        </p:txBody>
      </p:sp>
      <p:sp>
        <p:nvSpPr>
          <p:cNvPr id="4" name="Text 2"/>
          <p:cNvSpPr/>
          <p:nvPr/>
        </p:nvSpPr>
        <p:spPr>
          <a:xfrm>
            <a:off x="457200" y="2468880"/>
            <a:ext cx="8229600" cy="457200"/>
          </a:xfrm>
          <a:prstGeom prst="rect">
            <a:avLst/>
          </a:prstGeom>
          <a:noFill/>
          <a:ln/>
        </p:spPr>
        <p:txBody>
          <a:bodyPr wrap="square" rtlCol="0" anchor="ctr"/>
          <a:lstStyle/>
          <a:p>
            <a:pPr algn="l" indent="0" marL="0">
              <a:buNone/>
            </a:pPr>
            <a:r>
              <a:rPr lang="en-US" sz="1400" dirty="0">
                <a:solidFill>
                  <a:srgbClr val="FFFF00"/>
                </a:solidFill>
                <a:latin typeface="Arial" pitchFamily="34" charset="0"/>
                <a:ea typeface="Arial" pitchFamily="34" charset="-122"/>
                <a:cs typeface="Arial" pitchFamily="34" charset="-120"/>
              </a:rPr>
              <a:t>Answers to common questions about autocomplete improvement</a:t>
            </a:r>
            <a:endParaRPr lang="en-US" sz="1400" dirty="0"/>
          </a:p>
        </p:txBody>
      </p:sp>
      <p:pic>
        <p:nvPicPr>
          <p:cNvPr id="5" name="Image 0" descr="preencoded.png">    </p:cNvPr>
          <p:cNvPicPr>
            <a:picLocks noChangeAspect="1"/>
          </p:cNvPicPr>
          <p:nvPr/>
        </p:nvPicPr>
        <p:blipFill>
          <a:blip r:embed="rId1"/>
          <a:stretch>
            <a:fillRect/>
          </a:stretch>
        </p:blipFill>
        <p:spPr>
          <a:xfrm>
            <a:off x="8046720" y="4434840"/>
            <a:ext cx="548640" cy="54864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Frequently Asked Questions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27432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Q: Is this approach ethical and legal?</a:t>
            </a:r>
            <a:endParaRPr lang="en-US" sz="1000" dirty="0"/>
          </a:p>
        </p:txBody>
      </p:sp>
      <p:sp>
        <p:nvSpPr>
          <p:cNvPr id="6" name="Text 3"/>
          <p:cNvSpPr/>
          <p:nvPr/>
        </p:nvSpPr>
        <p:spPr>
          <a:xfrm>
            <a:off x="365760" y="1161288"/>
            <a:ext cx="8412480" cy="64008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A: Yes. We generate genuine search behavior from real users, which is exactly what Google's systems are designed to measure. We do not use bots, fake accounts, or any methods that violate Google's terms of service. Our approach works with the system as designed.</a:t>
            </a:r>
            <a:endParaRPr lang="en-US" sz="900" dirty="0"/>
          </a:p>
        </p:txBody>
      </p:sp>
      <p:sp>
        <p:nvSpPr>
          <p:cNvPr id="7" name="Text 4"/>
          <p:cNvSpPr/>
          <p:nvPr/>
        </p:nvSpPr>
        <p:spPr>
          <a:xfrm>
            <a:off x="365760" y="1920240"/>
            <a:ext cx="8412480" cy="27432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Q: Will Google penalize me for this?</a:t>
            </a:r>
            <a:endParaRPr lang="en-US" sz="1000" dirty="0"/>
          </a:p>
        </p:txBody>
      </p:sp>
      <p:sp>
        <p:nvSpPr>
          <p:cNvPr id="8" name="Text 5"/>
          <p:cNvSpPr/>
          <p:nvPr/>
        </p:nvSpPr>
        <p:spPr>
          <a:xfrm>
            <a:off x="365760" y="2212848"/>
            <a:ext cx="8412480" cy="64008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A: No. Because we use legitimate methods that generate authentic search behavior, there is nothing for Google to penalize. Our approach is indistinguishable from natural search behavior because it is natural search behavior—just strategically encouraged.</a:t>
            </a:r>
            <a:endParaRPr lang="en-US" sz="900" dirty="0"/>
          </a:p>
        </p:txBody>
      </p:sp>
      <p:sp>
        <p:nvSpPr>
          <p:cNvPr id="9" name="Text 6"/>
          <p:cNvSpPr/>
          <p:nvPr/>
        </p:nvSpPr>
        <p:spPr>
          <a:xfrm>
            <a:off x="365760" y="2971800"/>
            <a:ext cx="8412480" cy="27432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Q: How long does it take to see results?</a:t>
            </a:r>
            <a:endParaRPr lang="en-US" sz="1000" dirty="0"/>
          </a:p>
        </p:txBody>
      </p:sp>
      <p:sp>
        <p:nvSpPr>
          <p:cNvPr id="10" name="Text 7"/>
          <p:cNvSpPr/>
          <p:nvPr/>
        </p:nvSpPr>
        <p:spPr>
          <a:xfrm>
            <a:off x="365760" y="3264408"/>
            <a:ext cx="8412480" cy="64008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A: Initial improvements typically appear within 4-6 weeks. Meaningful change usually occurs by months 2-3. Full stabilization typically takes 4-6 months. Timeline varies based on how entrenched negative suggestions are and your overall search volume.</a:t>
            </a:r>
            <a:endParaRPr lang="en-US" sz="900" dirty="0"/>
          </a:p>
        </p:txBody>
      </p:sp>
      <p:sp>
        <p:nvSpPr>
          <p:cNvPr id="11" name="Shape 8"/>
          <p:cNvSpPr/>
          <p:nvPr/>
        </p:nvSpPr>
        <p:spPr>
          <a:xfrm>
            <a:off x="365760" y="4160520"/>
            <a:ext cx="8412480" cy="640080"/>
          </a:xfrm>
          <a:prstGeom prst="rect">
            <a:avLst/>
          </a:prstGeom>
          <a:solidFill>
            <a:srgbClr val="E8ECFF"/>
          </a:solidFill>
          <a:ln/>
        </p:spPr>
      </p:sp>
      <p:sp>
        <p:nvSpPr>
          <p:cNvPr id="12" name="Text 9"/>
          <p:cNvSpPr/>
          <p:nvPr/>
        </p:nvSpPr>
        <p:spPr>
          <a:xfrm>
            <a:off x="457200" y="425196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More Questions? Schedule a free consultation to discuss your specific situation. Every autocomplete challenge is unique, and we provide personalized assessment and recommendations.</a:t>
            </a:r>
            <a:endParaRPr lang="en-US" sz="1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Frequently Asked Questions (Continued)</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27432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Q: Can you guarantee specific results?</a:t>
            </a:r>
            <a:endParaRPr lang="en-US" sz="1000" dirty="0"/>
          </a:p>
        </p:txBody>
      </p:sp>
      <p:sp>
        <p:nvSpPr>
          <p:cNvPr id="6" name="Text 3"/>
          <p:cNvSpPr/>
          <p:nvPr/>
        </p:nvSpPr>
        <p:spPr>
          <a:xfrm>
            <a:off x="365760" y="1161288"/>
            <a:ext cx="8412480" cy="64008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A: We cannot guarantee that specific suggestions will appear or disappear by specific dates—Google controls their systems, not us. However, we have a strong track record of achieving meaningful improvement for clients, and we provide transparent progress reporting throughout the engagement.</a:t>
            </a:r>
            <a:endParaRPr lang="en-US" sz="900" dirty="0"/>
          </a:p>
        </p:txBody>
      </p:sp>
      <p:sp>
        <p:nvSpPr>
          <p:cNvPr id="7" name="Text 4"/>
          <p:cNvSpPr/>
          <p:nvPr/>
        </p:nvSpPr>
        <p:spPr>
          <a:xfrm>
            <a:off x="365760" y="1920240"/>
            <a:ext cx="8412480" cy="27432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Q: What if new negative suggestions appear?</a:t>
            </a:r>
            <a:endParaRPr lang="en-US" sz="1000" dirty="0"/>
          </a:p>
        </p:txBody>
      </p:sp>
      <p:sp>
        <p:nvSpPr>
          <p:cNvPr id="8" name="Text 5"/>
          <p:cNvSpPr/>
          <p:nvPr/>
        </p:nvSpPr>
        <p:spPr>
          <a:xfrm>
            <a:off x="365760" y="2212848"/>
            <a:ext cx="8412480" cy="64008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A: Our monitoring catches new negative suggestions quickly, and we respond immediately. Part of our ongoing service is protecting against new threats, not just addressing existing ones. Early intervention prevents new negatives from becoming entrenched.</a:t>
            </a:r>
            <a:endParaRPr lang="en-US" sz="900" dirty="0"/>
          </a:p>
        </p:txBody>
      </p:sp>
      <p:sp>
        <p:nvSpPr>
          <p:cNvPr id="9" name="Text 6"/>
          <p:cNvSpPr/>
          <p:nvPr/>
        </p:nvSpPr>
        <p:spPr>
          <a:xfrm>
            <a:off x="365760" y="2971800"/>
            <a:ext cx="8412480" cy="27432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Q: Do results last after the campaign ends?</a:t>
            </a:r>
            <a:endParaRPr lang="en-US" sz="1000" dirty="0"/>
          </a:p>
        </p:txBody>
      </p:sp>
      <p:sp>
        <p:nvSpPr>
          <p:cNvPr id="10" name="Text 7"/>
          <p:cNvSpPr/>
          <p:nvPr/>
        </p:nvSpPr>
        <p:spPr>
          <a:xfrm>
            <a:off x="365760" y="3264408"/>
            <a:ext cx="8412480" cy="640080"/>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A: Results are durable because they reflect genuine changes in search behavior patterns. However, without ongoing maintenance, there is risk that negative suggestions could eventually resurface. We recommend ongoing monitoring and maintenance for lasting protection.</a:t>
            </a:r>
            <a:endParaRPr lang="en-US" sz="900" dirty="0"/>
          </a:p>
        </p:txBody>
      </p:sp>
      <p:sp>
        <p:nvSpPr>
          <p:cNvPr id="11" name="Shape 8"/>
          <p:cNvSpPr/>
          <p:nvPr/>
        </p:nvSpPr>
        <p:spPr>
          <a:xfrm>
            <a:off x="365760" y="4160520"/>
            <a:ext cx="8412480" cy="640080"/>
          </a:xfrm>
          <a:prstGeom prst="rect">
            <a:avLst/>
          </a:prstGeom>
          <a:solidFill>
            <a:srgbClr val="E8ECFF"/>
          </a:solidFill>
          <a:ln/>
        </p:spPr>
      </p:sp>
      <p:sp>
        <p:nvSpPr>
          <p:cNvPr id="12" name="Text 9"/>
          <p:cNvSpPr/>
          <p:nvPr/>
        </p:nvSpPr>
        <p:spPr>
          <a:xfrm>
            <a:off x="457200" y="425196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Visit reputationreturn.com/google-autocomplete-autosuggest-and-predictive-text for detailed information about our autocomplete services.</a:t>
            </a:r>
            <a:endParaRPr lang="en-US" sz="10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People Also Ask: Autocomplete Questions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256032"/>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Q: How do I remove negative Google autocomplete suggestions?</a:t>
            </a:r>
            <a:endParaRPr lang="en-US" sz="1000" dirty="0"/>
          </a:p>
        </p:txBody>
      </p:sp>
      <p:sp>
        <p:nvSpPr>
          <p:cNvPr id="6" name="Text 3"/>
          <p:cNvSpPr/>
          <p:nvPr/>
        </p:nvSpPr>
        <p:spPr>
          <a:xfrm>
            <a:off x="365760" y="1124712"/>
            <a:ext cx="8412480" cy="475488"/>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A: Google rarely removes suggestions through direct requests. The most reliable approach is generating alternative search behavior that displaces negative suggestions with positive ones over time.</a:t>
            </a:r>
            <a:endParaRPr lang="en-US" sz="900" dirty="0"/>
          </a:p>
        </p:txBody>
      </p:sp>
      <p:sp>
        <p:nvSpPr>
          <p:cNvPr id="7" name="Text 4"/>
          <p:cNvSpPr/>
          <p:nvPr/>
        </p:nvSpPr>
        <p:spPr>
          <a:xfrm>
            <a:off x="365760" y="1709928"/>
            <a:ext cx="8412480" cy="256032"/>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Q: Can I control what Google suggests when people search my name?</a:t>
            </a:r>
            <a:endParaRPr lang="en-US" sz="1000" dirty="0"/>
          </a:p>
        </p:txBody>
      </p:sp>
      <p:sp>
        <p:nvSpPr>
          <p:cNvPr id="8" name="Text 5"/>
          <p:cNvSpPr/>
          <p:nvPr/>
        </p:nvSpPr>
        <p:spPr>
          <a:xfrm>
            <a:off x="365760" y="1965960"/>
            <a:ext cx="8412480" cy="475488"/>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A: You cannot directly control suggestions, but you can influence them by generating search behavior for positive phrases. Reputation Return specializes in this behavior-based approach.</a:t>
            </a:r>
            <a:endParaRPr lang="en-US" sz="900" dirty="0"/>
          </a:p>
        </p:txBody>
      </p:sp>
      <p:sp>
        <p:nvSpPr>
          <p:cNvPr id="9" name="Text 6"/>
          <p:cNvSpPr/>
          <p:nvPr/>
        </p:nvSpPr>
        <p:spPr>
          <a:xfrm>
            <a:off x="365760" y="2551176"/>
            <a:ext cx="8412480" cy="256032"/>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Q: Why does Google show negative suggestions about my business?</a:t>
            </a:r>
            <a:endParaRPr lang="en-US" sz="1000" dirty="0"/>
          </a:p>
        </p:txBody>
      </p:sp>
      <p:sp>
        <p:nvSpPr>
          <p:cNvPr id="10" name="Text 7"/>
          <p:cNvSpPr/>
          <p:nvPr/>
        </p:nvSpPr>
        <p:spPr>
          <a:xfrm>
            <a:off x="365760" y="2807208"/>
            <a:ext cx="8412480" cy="475488"/>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A: Autocomplete reflects what people search for. If enough people have searched for negative phrases, those become suggestions. This can happen even without substance behind them.</a:t>
            </a:r>
            <a:endParaRPr lang="en-US" sz="900" dirty="0"/>
          </a:p>
        </p:txBody>
      </p:sp>
      <p:sp>
        <p:nvSpPr>
          <p:cNvPr id="11" name="Text 8"/>
          <p:cNvSpPr/>
          <p:nvPr/>
        </p:nvSpPr>
        <p:spPr>
          <a:xfrm>
            <a:off x="365760" y="3392424"/>
            <a:ext cx="8412480" cy="256032"/>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Q: How long do negative autocomplete suggestions last?</a:t>
            </a:r>
            <a:endParaRPr lang="en-US" sz="1000" dirty="0"/>
          </a:p>
        </p:txBody>
      </p:sp>
      <p:sp>
        <p:nvSpPr>
          <p:cNvPr id="12" name="Text 9"/>
          <p:cNvSpPr/>
          <p:nvPr/>
        </p:nvSpPr>
        <p:spPr>
          <a:xfrm>
            <a:off x="365760" y="3648456"/>
            <a:ext cx="8412480" cy="475488"/>
          </a:xfrm>
          <a:prstGeom prst="rect">
            <a:avLst/>
          </a:prstGeom>
          <a:noFill/>
          <a:ln/>
        </p:spPr>
        <p:txBody>
          <a:bodyPr wrap="square" rtlCol="0" anchor="ctr"/>
          <a:lstStyle/>
          <a:p>
            <a:pPr indent="0" marL="0">
              <a:buNone/>
            </a:pPr>
            <a:r>
              <a:rPr lang="en-US" sz="900" dirty="0">
                <a:solidFill>
                  <a:srgbClr val="2D3748"/>
                </a:solidFill>
                <a:latin typeface="Arial" pitchFamily="34" charset="0"/>
                <a:ea typeface="Arial" pitchFamily="34" charset="-122"/>
                <a:cs typeface="Arial" pitchFamily="34" charset="-120"/>
              </a:rPr>
              <a:t>A: Without intervention, negative suggestions can persist indefinitely because they generate their own search volume. Active displacement through positive search behavior is typically required.</a:t>
            </a:r>
            <a:endParaRPr lang="en-US" sz="900" dirty="0"/>
          </a:p>
        </p:txBody>
      </p:sp>
      <p:sp>
        <p:nvSpPr>
          <p:cNvPr id="13" name="Shape 10"/>
          <p:cNvSpPr/>
          <p:nvPr/>
        </p:nvSpPr>
        <p:spPr>
          <a:xfrm>
            <a:off x="365760" y="4343400"/>
            <a:ext cx="8412480" cy="640080"/>
          </a:xfrm>
          <a:prstGeom prst="rect">
            <a:avLst/>
          </a:prstGeom>
          <a:solidFill>
            <a:srgbClr val="E8ECFF"/>
          </a:solidFill>
          <a:ln/>
        </p:spPr>
      </p:sp>
      <p:sp>
        <p:nvSpPr>
          <p:cNvPr id="14" name="Text 11"/>
          <p:cNvSpPr/>
          <p:nvPr/>
        </p:nvSpPr>
        <p:spPr>
          <a:xfrm>
            <a:off x="457200" y="44348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Understanding how autocomplete works is the first step toward improving your results. We help clients navigate this process with ethical, effective strategies.</a:t>
            </a:r>
            <a:endParaRPr lang="en-US" sz="1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0020C2"/>
        </a:solidFill>
      </p:bgPr>
    </p:bg>
    <p:spTree>
      <p:nvGrpSpPr>
        <p:cNvPr id="1" name=""/>
        <p:cNvGrpSpPr/>
        <p:nvPr/>
      </p:nvGrpSpPr>
      <p:grpSpPr>
        <a:xfrm>
          <a:off x="0" y="0"/>
          <a:ext cx="0" cy="0"/>
          <a:chOff x="0" y="0"/>
          <a:chExt cx="0" cy="0"/>
        </a:xfrm>
      </p:grpSpPr>
      <p:sp>
        <p:nvSpPr>
          <p:cNvPr id="2" name="Text 0"/>
          <p:cNvSpPr/>
          <p:nvPr/>
        </p:nvSpPr>
        <p:spPr>
          <a:xfrm>
            <a:off x="457200" y="1188720"/>
            <a:ext cx="8229600" cy="457200"/>
          </a:xfrm>
          <a:prstGeom prst="rect">
            <a:avLst/>
          </a:prstGeom>
          <a:noFill/>
          <a:ln/>
        </p:spPr>
        <p:txBody>
          <a:bodyPr wrap="square" rtlCol="0" anchor="ctr"/>
          <a:lstStyle/>
          <a:p>
            <a:pPr algn="l" indent="0" marL="0">
              <a:buNone/>
            </a:pPr>
            <a:r>
              <a:rPr lang="en-US" sz="1600" dirty="0">
                <a:solidFill>
                  <a:srgbClr val="FFFF00"/>
                </a:solidFill>
                <a:latin typeface="Arial" pitchFamily="34" charset="0"/>
                <a:ea typeface="Arial" pitchFamily="34" charset="-122"/>
                <a:cs typeface="Arial" pitchFamily="34" charset="-120"/>
              </a:rPr>
              <a:t>SECTION 10</a:t>
            </a:r>
            <a:endParaRPr lang="en-US" sz="1600" dirty="0"/>
          </a:p>
        </p:txBody>
      </p:sp>
      <p:sp>
        <p:nvSpPr>
          <p:cNvPr id="3" name="Text 1"/>
          <p:cNvSpPr/>
          <p:nvPr/>
        </p:nvSpPr>
        <p:spPr>
          <a:xfrm>
            <a:off x="457200" y="1600200"/>
            <a:ext cx="8229600" cy="914400"/>
          </a:xfrm>
          <a:prstGeom prst="rect">
            <a:avLst/>
          </a:prstGeom>
          <a:noFill/>
          <a:ln/>
        </p:spPr>
        <p:txBody>
          <a:bodyPr wrap="square" rtlCol="0" anchor="ctr"/>
          <a:lstStyle/>
          <a:p>
            <a:pPr algn="l" indent="0" marL="0">
              <a:buNone/>
            </a:pPr>
            <a:r>
              <a:rPr lang="en-US" sz="3200" b="1" dirty="0">
                <a:solidFill>
                  <a:srgbClr val="FFFFFF"/>
                </a:solidFill>
                <a:latin typeface="Arial" pitchFamily="34" charset="0"/>
                <a:ea typeface="Arial" pitchFamily="34" charset="-122"/>
                <a:cs typeface="Arial" pitchFamily="34" charset="-120"/>
              </a:rPr>
              <a:t>Taking Action:</a:t>
            </a:r>
            <a:endParaRPr lang="en-US" sz="3200" dirty="0"/>
          </a:p>
          <a:p>
            <a:pPr algn="l" indent="0" marL="0">
              <a:buNone/>
            </a:pPr>
            <a:r>
              <a:rPr lang="en-US" sz="3200" b="1" dirty="0">
                <a:solidFill>
                  <a:srgbClr val="FFFFFF"/>
                </a:solidFill>
                <a:latin typeface="Arial" pitchFamily="34" charset="0"/>
                <a:ea typeface="Arial" pitchFamily="34" charset="-122"/>
                <a:cs typeface="Arial" pitchFamily="34" charset="-120"/>
              </a:rPr>
              <a:t>Your Path Forward</a:t>
            </a:r>
            <a:endParaRPr lang="en-US" sz="3200" dirty="0"/>
          </a:p>
        </p:txBody>
      </p:sp>
      <p:sp>
        <p:nvSpPr>
          <p:cNvPr id="4" name="Text 2"/>
          <p:cNvSpPr/>
          <p:nvPr/>
        </p:nvSpPr>
        <p:spPr>
          <a:xfrm>
            <a:off x="457200" y="2468880"/>
            <a:ext cx="8229600" cy="457200"/>
          </a:xfrm>
          <a:prstGeom prst="rect">
            <a:avLst/>
          </a:prstGeom>
          <a:noFill/>
          <a:ln/>
        </p:spPr>
        <p:txBody>
          <a:bodyPr wrap="square" rtlCol="0" anchor="ctr"/>
          <a:lstStyle/>
          <a:p>
            <a:pPr algn="l" indent="0" marL="0">
              <a:buNone/>
            </a:pPr>
            <a:r>
              <a:rPr lang="en-US" sz="1400" dirty="0">
                <a:solidFill>
                  <a:srgbClr val="FFFF00"/>
                </a:solidFill>
                <a:latin typeface="Arial" pitchFamily="34" charset="0"/>
                <a:ea typeface="Arial" pitchFamily="34" charset="-122"/>
                <a:cs typeface="Arial" pitchFamily="34" charset="-120"/>
              </a:rPr>
              <a:t>Next steps toward better autocomplete results</a:t>
            </a:r>
            <a:endParaRPr lang="en-US" sz="1400" dirty="0"/>
          </a:p>
        </p:txBody>
      </p:sp>
      <p:pic>
        <p:nvPicPr>
          <p:cNvPr id="5" name="Image 0" descr="preencoded.png">    </p:cNvPr>
          <p:cNvPicPr>
            <a:picLocks noChangeAspect="1"/>
          </p:cNvPicPr>
          <p:nvPr/>
        </p:nvPicPr>
        <p:blipFill>
          <a:blip r:embed="rId1"/>
          <a:stretch>
            <a:fillRect/>
          </a:stretch>
        </p:blipFill>
        <p:spPr>
          <a:xfrm>
            <a:off x="8046720" y="4434840"/>
            <a:ext cx="548640" cy="54864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Step 1: Assess Your Current Autocomplete Landscape</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The first step toward improving your autocomplete presence is understanding exactly what appears now. Our Rep Radar assessment tool scans 100+ digital touchpoints including autocomplete suggestions to give you a complete picture of your online reputation. This free assessment takes just two minutes and shows you exactly what potential customers, employers, partners, and others see when they search for you.</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When assessing autocomplete specifically, check suggestions across multiple locations (using VPN or incognito mode from different regions), different devices (mobile often shows different suggestions than desktop), and various query lengths (typing more characters may reveal additional suggestions). Document everything you find—this becomes your baseline for measuring improvement.</a:t>
            </a:r>
            <a:endParaRPr lang="en-US" sz="1100" dirty="0"/>
          </a:p>
        </p:txBody>
      </p:sp>
      <p:sp>
        <p:nvSpPr>
          <p:cNvPr id="7" name="Text 4"/>
          <p:cNvSpPr/>
          <p:nvPr/>
        </p:nvSpPr>
        <p:spPr>
          <a:xfrm>
            <a:off x="365760" y="251460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Pay attention to not just what suggestions appear, but their position in the list. Position 1-2 suggestions have the most impact because they appear first and are most likely to be clicked. Negative suggestions in top positions cause more damage than the same suggestions appearing lower in the list.</a:t>
            </a:r>
            <a:endParaRPr lang="en-US" sz="1100" dirty="0"/>
          </a:p>
        </p:txBody>
      </p:sp>
      <p:sp>
        <p:nvSpPr>
          <p:cNvPr id="8" name="Shape 5"/>
          <p:cNvSpPr/>
          <p:nvPr/>
        </p:nvSpPr>
        <p:spPr>
          <a:xfrm>
            <a:off x="1828800" y="3291840"/>
            <a:ext cx="5486400" cy="822960"/>
          </a:xfrm>
          <a:prstGeom prst="rect">
            <a:avLst/>
          </a:prstGeom>
          <a:solidFill>
            <a:srgbClr val="0020C2"/>
          </a:solidFill>
          <a:ln/>
        </p:spPr>
      </p:sp>
      <p:sp>
        <p:nvSpPr>
          <p:cNvPr id="9" name="Text 6"/>
          <p:cNvSpPr/>
          <p:nvPr/>
        </p:nvSpPr>
        <p:spPr>
          <a:xfrm>
            <a:off x="1828800" y="3337560"/>
            <a:ext cx="5486400" cy="320040"/>
          </a:xfrm>
          <a:prstGeom prst="rect">
            <a:avLst/>
          </a:prstGeom>
          <a:noFill/>
          <a:ln/>
        </p:spPr>
        <p:txBody>
          <a:bodyPr wrap="square"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Start Your Free Assessment</a:t>
            </a:r>
            <a:endParaRPr lang="en-US" sz="1400" dirty="0"/>
          </a:p>
        </p:txBody>
      </p:sp>
      <p:sp>
        <p:nvSpPr>
          <p:cNvPr id="10" name="Text 7"/>
          <p:cNvSpPr/>
          <p:nvPr/>
        </p:nvSpPr>
        <p:spPr>
          <a:xfrm>
            <a:off x="1828800" y="3657600"/>
            <a:ext cx="5486400" cy="320040"/>
          </a:xfrm>
          <a:prstGeom prst="rect">
            <a:avLst/>
          </a:prstGeom>
          <a:noFill/>
          <a:ln/>
        </p:spPr>
        <p:txBody>
          <a:bodyPr wrap="square" rtlCol="0" anchor="ctr"/>
          <a:lstStyle/>
          <a:p>
            <a:pPr algn="ctr" indent="0" marL="0">
              <a:buNone/>
            </a:pPr>
            <a:r>
              <a:rPr lang="en-US" sz="1200" dirty="0">
                <a:solidFill>
                  <a:srgbClr val="FFFF00"/>
                </a:solidFill>
                <a:latin typeface="Arial" pitchFamily="34" charset="0"/>
                <a:ea typeface="Arial" pitchFamily="34" charset="-122"/>
                <a:cs typeface="Arial" pitchFamily="34" charset="-120"/>
              </a:rPr>
              <a:t>reputationreturn.com/rep-radar</a:t>
            </a:r>
            <a:endParaRPr lang="en-US" sz="1200" dirty="0"/>
          </a:p>
        </p:txBody>
      </p:sp>
      <p:sp>
        <p:nvSpPr>
          <p:cNvPr id="11" name="Shape 8"/>
          <p:cNvSpPr/>
          <p:nvPr/>
        </p:nvSpPr>
        <p:spPr>
          <a:xfrm>
            <a:off x="365760" y="4297680"/>
            <a:ext cx="8412480" cy="640080"/>
          </a:xfrm>
          <a:prstGeom prst="rect">
            <a:avLst/>
          </a:prstGeom>
          <a:solidFill>
            <a:srgbClr val="E8ECFF"/>
          </a:solidFill>
          <a:ln/>
        </p:spPr>
      </p:sp>
      <p:sp>
        <p:nvSpPr>
          <p:cNvPr id="12" name="Text 9"/>
          <p:cNvSpPr/>
          <p:nvPr/>
        </p:nvSpPr>
        <p:spPr>
          <a:xfrm>
            <a:off x="457200" y="438912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Free Tool: Rep Radar scans your complete digital presence including autocomplete in 2 minutes. See exactly what others see.</a:t>
            </a:r>
            <a:endParaRPr lang="en-US" sz="1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Step 2: Develop Your Improvement Strategy</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Based on your assessment, determine the severity of your autocomplete situation. Mild issues (one or two mildly negative suggestions among mostly neutral ones) may improve with general positive PR and content efforts. Moderate issues (multiple negative suggestions or prominent placement) typically require focused autocomplete improvement strategies. Severe issues (dominant negative suggestions) require comprehensive professional intervention.</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For any strategy level, identify the specific positive phrases you want to appear. These should be genuinely relevant to you—your profession, achievements, services, or accurate descriptors. "John Smith CEO," "company name reviews," or "person name author" are examples of beneficial phrases that both improve autocomplete and provide useful information to searchers.</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Consider your resources and timeline. Self-service approaches using content marketing and PR can generate positive search behavior over time but require significant effort and may take longer. Professional services like Reputation Return's autocomplete optimization deliver faster, more predictable results through proven methodologies and dedicated execution.</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Professional Assessment: Schedule a free consultation to discuss your specific autocomplete situation. We provide honest assessment of what can be achieved and what approach makes sense for your situation.</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Strategic planning whiteboard with roadmap and milestones being discussed by business team, professional meeting environment, natural lighting, landscape orientation, no text visible</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About Reputation Return</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Reputation Return is the most trusted name in reputation management, with over 30 years of experience helping individuals and businesses protect and improve their online presence. Our team combines deep expertise in search engine optimization, digital public relations, and the behavioral science that drives how people discover and perceive brands online.</a:t>
            </a:r>
            <a:endParaRPr lang="en-US" sz="1100" dirty="0"/>
          </a:p>
        </p:txBody>
      </p:sp>
      <p:sp>
        <p:nvSpPr>
          <p:cNvPr id="6" name="Text 3"/>
          <p:cNvSpPr/>
          <p:nvPr/>
        </p:nvSpPr>
        <p:spPr>
          <a:xfrm>
            <a:off x="365760" y="16459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Our autocomplete and autosuggest services represent one specialty within our comprehensive reputation management offering. We also provide search result optimization, review management, crisis response, personal branding, and AI visibility optimization. Many clients engage us for multiple services, addressing reputation across all the channels where perception is formed.</a:t>
            </a:r>
            <a:endParaRPr lang="en-US" sz="1100" dirty="0"/>
          </a:p>
        </p:txBody>
      </p:sp>
      <p:sp>
        <p:nvSpPr>
          <p:cNvPr id="7" name="Text 4"/>
          <p:cNvSpPr/>
          <p:nvPr/>
        </p:nvSpPr>
        <p:spPr>
          <a:xfrm>
            <a:off x="365760" y="242316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What distinguishes Reputation Return is our commitment to ethical, sustainable methods. We do not use black-hat techniques that risk penalties or temporary results that collapse when algorithms change. We do not promise unrealistic outcomes or take on cases where we cannot deliver meaningful improvement. Our reputation is built on honest assessment and genuine results.</a:t>
            </a:r>
            <a:endParaRPr lang="en-US" sz="1100" dirty="0"/>
          </a:p>
        </p:txBody>
      </p:sp>
      <p:pic>
        <p:nvPicPr>
          <p:cNvPr id="8" name="Image 1" descr="preencoded.png">    </p:cNvPr>
          <p:cNvPicPr>
            <a:picLocks noChangeAspect="1"/>
          </p:cNvPicPr>
          <p:nvPr/>
        </p:nvPicPr>
        <p:blipFill>
          <a:blip r:embed="rId2"/>
          <a:stretch>
            <a:fillRect/>
          </a:stretch>
        </p:blipFill>
        <p:spPr>
          <a:xfrm>
            <a:off x="3886200" y="3200400"/>
            <a:ext cx="1371600" cy="1371600"/>
          </a:xfrm>
          <a:prstGeom prst="rect">
            <a:avLst/>
          </a:prstGeom>
        </p:spPr>
      </p:pic>
      <p:sp>
        <p:nvSpPr>
          <p:cNvPr id="9" name="Text 5"/>
          <p:cNvSpPr/>
          <p:nvPr/>
        </p:nvSpPr>
        <p:spPr>
          <a:xfrm>
            <a:off x="365760" y="4663440"/>
            <a:ext cx="8412480" cy="228600"/>
          </a:xfrm>
          <a:prstGeom prst="rect">
            <a:avLst/>
          </a:prstGeom>
          <a:noFill/>
          <a:ln/>
        </p:spPr>
        <p:txBody>
          <a:bodyPr wrap="square" rtlCol="0" anchor="ctr"/>
          <a:lstStyle/>
          <a:p>
            <a:pPr algn="ctr" indent="0" marL="0">
              <a:buNone/>
            </a:pPr>
            <a:r>
              <a:rPr lang="en-US" sz="1000" i="1" dirty="0">
                <a:solidFill>
                  <a:srgbClr val="718096"/>
                </a:solidFill>
                <a:latin typeface="Arial" pitchFamily="34" charset="0"/>
                <a:ea typeface="Arial" pitchFamily="34" charset="-122"/>
                <a:cs typeface="Arial" pitchFamily="34" charset="-120"/>
              </a:rPr>
              <a:t>"The Most Trusted Name in Reputation Management™"</a:t>
            </a:r>
            <a:endParaRPr lang="en-US" sz="10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Resources and Further Reading</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274320"/>
          </a:xfrm>
          <a:prstGeom prst="rect">
            <a:avLst/>
          </a:prstGeom>
          <a:noFill/>
          <a:ln/>
        </p:spPr>
        <p:txBody>
          <a:bodyPr wrap="square" rtlCol="0" anchor="ctr"/>
          <a:lstStyle/>
          <a:p>
            <a:pPr indent="0" marL="0">
              <a:buNone/>
            </a:pPr>
            <a:r>
              <a:rPr lang="en-US" sz="1100" b="1" dirty="0">
                <a:solidFill>
                  <a:srgbClr val="0020C2"/>
                </a:solidFill>
                <a:latin typeface="Arial" pitchFamily="34" charset="0"/>
                <a:ea typeface="Arial" pitchFamily="34" charset="-122"/>
                <a:cs typeface="Arial" pitchFamily="34" charset="-120"/>
              </a:rPr>
              <a:t>Reputation Return Resources:</a:t>
            </a:r>
            <a:endParaRPr lang="en-US" sz="1100" dirty="0"/>
          </a:p>
        </p:txBody>
      </p:sp>
      <p:sp>
        <p:nvSpPr>
          <p:cNvPr id="6" name="Text 3"/>
          <p:cNvSpPr/>
          <p:nvPr/>
        </p:nvSpPr>
        <p:spPr>
          <a:xfrm>
            <a:off x="365760" y="1143000"/>
            <a:ext cx="8412480" cy="8229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 Autocomplete Services: reputationreturn.com/google-autocomplete-autosuggest-and-predictive-text</a:t>
            </a:r>
            <a:endParaRPr lang="en-US" sz="1000" dirty="0"/>
          </a:p>
          <a:p>
            <a:pPr indent="0" marL="0">
              <a:buNone/>
            </a:pPr>
            <a:r>
              <a:rPr lang="en-US" sz="1000" dirty="0">
                <a:solidFill>
                  <a:srgbClr val="2D3748"/>
                </a:solidFill>
                <a:latin typeface="Arial" pitchFamily="34" charset="0"/>
                <a:ea typeface="Arial" pitchFamily="34" charset="-122"/>
                <a:cs typeface="Arial" pitchFamily="34" charset="-120"/>
              </a:rPr>
              <a:t>• Rep Radar Free Assessment: reputationreturn.com/rep-radar</a:t>
            </a:r>
            <a:endParaRPr lang="en-US" sz="1000" dirty="0"/>
          </a:p>
          <a:p>
            <a:pPr indent="0" marL="0">
              <a:buNone/>
            </a:pPr>
            <a:r>
              <a:rPr lang="en-US" sz="1000" dirty="0">
                <a:solidFill>
                  <a:srgbClr val="2D3748"/>
                </a:solidFill>
                <a:latin typeface="Arial" pitchFamily="34" charset="0"/>
                <a:ea typeface="Arial" pitchFamily="34" charset="-122"/>
                <a:cs typeface="Arial" pitchFamily="34" charset="-120"/>
              </a:rPr>
              <a:t>• About Our Approach: reputationreturn.com/about-us</a:t>
            </a:r>
            <a:endParaRPr lang="en-US" sz="1000" dirty="0"/>
          </a:p>
          <a:p>
            <a:pPr indent="0" marL="0">
              <a:buNone/>
            </a:pPr>
            <a:r>
              <a:rPr lang="en-US" sz="1000" dirty="0">
                <a:solidFill>
                  <a:srgbClr val="2D3748"/>
                </a:solidFill>
                <a:latin typeface="Arial" pitchFamily="34" charset="0"/>
                <a:ea typeface="Arial" pitchFamily="34" charset="-122"/>
                <a:cs typeface="Arial" pitchFamily="34" charset="-120"/>
              </a:rPr>
              <a:t>• Medical Marketing: reputationreturn.com/medical-marketing-services</a:t>
            </a:r>
            <a:endParaRPr lang="en-US" sz="1000" dirty="0"/>
          </a:p>
        </p:txBody>
      </p:sp>
      <p:sp>
        <p:nvSpPr>
          <p:cNvPr id="7" name="Text 4"/>
          <p:cNvSpPr/>
          <p:nvPr/>
        </p:nvSpPr>
        <p:spPr>
          <a:xfrm>
            <a:off x="365760" y="2057400"/>
            <a:ext cx="8412480" cy="274320"/>
          </a:xfrm>
          <a:prstGeom prst="rect">
            <a:avLst/>
          </a:prstGeom>
          <a:noFill/>
          <a:ln/>
        </p:spPr>
        <p:txBody>
          <a:bodyPr wrap="square" rtlCol="0" anchor="ctr"/>
          <a:lstStyle/>
          <a:p>
            <a:pPr indent="0" marL="0">
              <a:buNone/>
            </a:pPr>
            <a:r>
              <a:rPr lang="en-US" sz="1100" b="1" dirty="0">
                <a:solidFill>
                  <a:srgbClr val="0020C2"/>
                </a:solidFill>
                <a:latin typeface="Arial" pitchFamily="34" charset="0"/>
                <a:ea typeface="Arial" pitchFamily="34" charset="-122"/>
                <a:cs typeface="Arial" pitchFamily="34" charset="-120"/>
              </a:rPr>
              <a:t>Related Articles:</a:t>
            </a:r>
            <a:endParaRPr lang="en-US" sz="1100" dirty="0"/>
          </a:p>
        </p:txBody>
      </p:sp>
      <p:sp>
        <p:nvSpPr>
          <p:cNvPr id="8" name="Text 5"/>
          <p:cNvSpPr/>
          <p:nvPr/>
        </p:nvSpPr>
        <p:spPr>
          <a:xfrm>
            <a:off x="365760" y="2331720"/>
            <a:ext cx="8412480" cy="64008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 Understanding Online Reputation Management Fundamentals</a:t>
            </a:r>
            <a:endParaRPr lang="en-US" sz="1000" dirty="0"/>
          </a:p>
          <a:p>
            <a:pPr indent="0" marL="0">
              <a:buNone/>
            </a:pPr>
            <a:r>
              <a:rPr lang="en-US" sz="1000" dirty="0">
                <a:solidFill>
                  <a:srgbClr val="2D3748"/>
                </a:solidFill>
                <a:latin typeface="Arial" pitchFamily="34" charset="0"/>
                <a:ea typeface="Arial" pitchFamily="34" charset="-122"/>
                <a:cs typeface="Arial" pitchFamily="34" charset="-120"/>
              </a:rPr>
              <a:t>• How AI Search Is Changing Reputation Strategy</a:t>
            </a:r>
            <a:endParaRPr lang="en-US" sz="1000" dirty="0"/>
          </a:p>
          <a:p>
            <a:pPr indent="0" marL="0">
              <a:buNone/>
            </a:pPr>
            <a:r>
              <a:rPr lang="en-US" sz="1000" dirty="0">
                <a:solidFill>
                  <a:srgbClr val="2D3748"/>
                </a:solidFill>
                <a:latin typeface="Arial" pitchFamily="34" charset="0"/>
                <a:ea typeface="Arial" pitchFamily="34" charset="-122"/>
                <a:cs typeface="Arial" pitchFamily="34" charset="-120"/>
              </a:rPr>
              <a:t>• Crisis Response: What to Do When Reputation Attacks</a:t>
            </a:r>
            <a:endParaRPr lang="en-US" sz="1000" dirty="0"/>
          </a:p>
        </p:txBody>
      </p:sp>
      <p:sp>
        <p:nvSpPr>
          <p:cNvPr id="9" name="Text 6"/>
          <p:cNvSpPr/>
          <p:nvPr/>
        </p:nvSpPr>
        <p:spPr>
          <a:xfrm>
            <a:off x="365760" y="3017520"/>
            <a:ext cx="8412480" cy="274320"/>
          </a:xfrm>
          <a:prstGeom prst="rect">
            <a:avLst/>
          </a:prstGeom>
          <a:noFill/>
          <a:ln/>
        </p:spPr>
        <p:txBody>
          <a:bodyPr wrap="square" rtlCol="0" anchor="ctr"/>
          <a:lstStyle/>
          <a:p>
            <a:pPr indent="0" marL="0">
              <a:buNone/>
            </a:pPr>
            <a:r>
              <a:rPr lang="en-US" sz="1100" b="1" dirty="0">
                <a:solidFill>
                  <a:srgbClr val="0020C2"/>
                </a:solidFill>
                <a:latin typeface="Arial" pitchFamily="34" charset="0"/>
                <a:ea typeface="Arial" pitchFamily="34" charset="-122"/>
                <a:cs typeface="Arial" pitchFamily="34" charset="-120"/>
              </a:rPr>
              <a:t>Media Coverage:</a:t>
            </a:r>
            <a:endParaRPr lang="en-US" sz="1100" dirty="0"/>
          </a:p>
        </p:txBody>
      </p:sp>
      <p:sp>
        <p:nvSpPr>
          <p:cNvPr id="10" name="Text 7"/>
          <p:cNvSpPr/>
          <p:nvPr/>
        </p:nvSpPr>
        <p:spPr>
          <a:xfrm>
            <a:off x="365760" y="3291840"/>
            <a:ext cx="8412480" cy="64008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 Featured in USA Today, AP News, Yahoo Finance, Business Insider</a:t>
            </a:r>
            <a:endParaRPr lang="en-US" sz="1000" dirty="0"/>
          </a:p>
          <a:p>
            <a:pPr indent="0" marL="0">
              <a:buNone/>
            </a:pPr>
            <a:r>
              <a:rPr lang="en-US" sz="1000" dirty="0">
                <a:solidFill>
                  <a:srgbClr val="2D3748"/>
                </a:solidFill>
                <a:latin typeface="Arial" pitchFamily="34" charset="0"/>
                <a:ea typeface="Arial" pitchFamily="34" charset="-122"/>
                <a:cs typeface="Arial" pitchFamily="34" charset="-120"/>
              </a:rPr>
              <a:t>• MSN coverage of AI search visibility strategies</a:t>
            </a:r>
            <a:endParaRPr lang="en-US" sz="1000" dirty="0"/>
          </a:p>
          <a:p>
            <a:pPr indent="0" marL="0">
              <a:buNone/>
            </a:pPr>
            <a:r>
              <a:rPr lang="en-US" sz="1000" dirty="0">
                <a:solidFill>
                  <a:srgbClr val="2D3748"/>
                </a:solidFill>
                <a:latin typeface="Arial" pitchFamily="34" charset="0"/>
                <a:ea typeface="Arial" pitchFamily="34" charset="-122"/>
                <a:cs typeface="Arial" pitchFamily="34" charset="-120"/>
              </a:rPr>
              <a:t>• Industry thought leadership on reputation management</a:t>
            </a:r>
            <a:endParaRPr lang="en-US" sz="1000" dirty="0"/>
          </a:p>
        </p:txBody>
      </p:sp>
      <p:sp>
        <p:nvSpPr>
          <p:cNvPr id="11" name="Shape 8"/>
          <p:cNvSpPr/>
          <p:nvPr/>
        </p:nvSpPr>
        <p:spPr>
          <a:xfrm>
            <a:off x="365760" y="4069080"/>
            <a:ext cx="8412480" cy="640080"/>
          </a:xfrm>
          <a:prstGeom prst="rect">
            <a:avLst/>
          </a:prstGeom>
          <a:solidFill>
            <a:srgbClr val="E8ECFF"/>
          </a:solidFill>
          <a:ln/>
        </p:spPr>
      </p:sp>
      <p:sp>
        <p:nvSpPr>
          <p:cNvPr id="12" name="Text 9"/>
          <p:cNvSpPr/>
          <p:nvPr/>
        </p:nvSpPr>
        <p:spPr>
          <a:xfrm>
            <a:off x="457200" y="416052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Schedule a free consultation to discuss your specific autocomplete situation at reputationreturn.com</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Google Autocomplete: The Basics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Google Autocomplete is a feature that predicts what you are searching for as you type, displaying suggestions in a dropdown menu below the search box. These predictions appear after just a few keystrokes, often before you have finished typing your query. The feature was introduced to save time and help users find information faster, but it has become one of the most influential factors in how people discover and perceive brands, individuals, and organizations.</a:t>
            </a:r>
            <a:endParaRPr lang="en-US" sz="1100" dirty="0"/>
          </a:p>
        </p:txBody>
      </p:sp>
      <p:sp>
        <p:nvSpPr>
          <p:cNvPr id="6" name="Text 3"/>
          <p:cNvSpPr/>
          <p:nvPr/>
        </p:nvSpPr>
        <p:spPr>
          <a:xfrm>
            <a:off x="365760" y="173736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When you begin typing a search query, Google's systems instantly analyze billions of data points to predict the most likely completions. These predictions are based primarily on what other people have searched for, combined with factors like trending topics, your location, your search history (if logged in), and the language you use. The system updates constantly, reflecting changes in search behavior across Google's entire user base.</a:t>
            </a:r>
            <a:endParaRPr lang="en-US" sz="1100" dirty="0"/>
          </a:p>
        </p:txBody>
      </p:sp>
      <p:sp>
        <p:nvSpPr>
          <p:cNvPr id="7" name="Text 4"/>
          <p:cNvSpPr/>
          <p:nvPr/>
        </p:nvSpPr>
        <p:spPr>
          <a:xfrm>
            <a:off x="365760" y="26060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Autosuggest works similarly but may appear in different contexts—within Google products, apps, and across the web where Google's search functionality is embedded. Both systems rely on the same underlying technology and respond to the same behavioral signals. Understanding how these predictions are generated is the first step toward understanding how they can be ethically influenced.</a:t>
            </a:r>
            <a:endParaRPr lang="en-US" sz="1100" dirty="0"/>
          </a:p>
        </p:txBody>
      </p:sp>
      <p:sp>
        <p:nvSpPr>
          <p:cNvPr id="8" name="Shape 5"/>
          <p:cNvSpPr/>
          <p:nvPr/>
        </p:nvSpPr>
        <p:spPr>
          <a:xfrm>
            <a:off x="365760" y="3520440"/>
            <a:ext cx="8412480" cy="640080"/>
          </a:xfrm>
          <a:prstGeom prst="rect">
            <a:avLst/>
          </a:prstGeom>
          <a:solidFill>
            <a:srgbClr val="E8ECFF"/>
          </a:solidFill>
          <a:ln/>
        </p:spPr>
      </p:sp>
      <p:sp>
        <p:nvSpPr>
          <p:cNvPr id="9" name="Text 6"/>
          <p:cNvSpPr/>
          <p:nvPr/>
        </p:nvSpPr>
        <p:spPr>
          <a:xfrm>
            <a:off x="457200" y="361188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Interesting Fact: Google processes over 8.5 billion searches per day. Autocomplete influences most of them, with users selecting suggested queries in the majority of search sessions.</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Person's hands typing on laptop keyboard with Google homepage visible on screen, modern office environment, natural lighting, professional photography, landscape orientation, no text</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Key Takeaways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365760" cy="36576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1.</a:t>
            </a:r>
            <a:endParaRPr lang="en-US" sz="1000" dirty="0"/>
          </a:p>
        </p:txBody>
      </p:sp>
      <p:sp>
        <p:nvSpPr>
          <p:cNvPr id="6" name="Text 3"/>
          <p:cNvSpPr/>
          <p:nvPr/>
        </p:nvSpPr>
        <p:spPr>
          <a:xfrm>
            <a:off x="731520" y="868680"/>
            <a:ext cx="8046720" cy="3657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Google Autocomplete reflects aggregate search behavior—it shows what people search for, not Google's opinions.</a:t>
            </a:r>
            <a:endParaRPr lang="en-US" sz="1000" dirty="0"/>
          </a:p>
        </p:txBody>
      </p:sp>
      <p:sp>
        <p:nvSpPr>
          <p:cNvPr id="7" name="Text 4"/>
          <p:cNvSpPr/>
          <p:nvPr/>
        </p:nvSpPr>
        <p:spPr>
          <a:xfrm>
            <a:off x="365760" y="1289304"/>
            <a:ext cx="365760" cy="36576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2.</a:t>
            </a:r>
            <a:endParaRPr lang="en-US" sz="1000" dirty="0"/>
          </a:p>
        </p:txBody>
      </p:sp>
      <p:sp>
        <p:nvSpPr>
          <p:cNvPr id="8" name="Text 5"/>
          <p:cNvSpPr/>
          <p:nvPr/>
        </p:nvSpPr>
        <p:spPr>
          <a:xfrm>
            <a:off x="731520" y="1289304"/>
            <a:ext cx="8046720" cy="3657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Negative suggestions are self-reinforcing: once they appear, they prompt more searches for themselves.</a:t>
            </a:r>
            <a:endParaRPr lang="en-US" sz="1000" dirty="0"/>
          </a:p>
        </p:txBody>
      </p:sp>
      <p:sp>
        <p:nvSpPr>
          <p:cNvPr id="9" name="Text 6"/>
          <p:cNvSpPr/>
          <p:nvPr/>
        </p:nvSpPr>
        <p:spPr>
          <a:xfrm>
            <a:off x="365760" y="1709928"/>
            <a:ext cx="365760" cy="36576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3.</a:t>
            </a:r>
            <a:endParaRPr lang="en-US" sz="1000" dirty="0"/>
          </a:p>
        </p:txBody>
      </p:sp>
      <p:sp>
        <p:nvSpPr>
          <p:cNvPr id="10" name="Text 7"/>
          <p:cNvSpPr/>
          <p:nvPr/>
        </p:nvSpPr>
        <p:spPr>
          <a:xfrm>
            <a:off x="731520" y="1709928"/>
            <a:ext cx="8046720" cy="3657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Traditional removal requests rarely succeed because most negative suggestions don't violate Google's policies.</a:t>
            </a:r>
            <a:endParaRPr lang="en-US" sz="1000" dirty="0"/>
          </a:p>
        </p:txBody>
      </p:sp>
      <p:sp>
        <p:nvSpPr>
          <p:cNvPr id="11" name="Text 8"/>
          <p:cNvSpPr/>
          <p:nvPr/>
        </p:nvSpPr>
        <p:spPr>
          <a:xfrm>
            <a:off x="365760" y="2130552"/>
            <a:ext cx="365760" cy="36576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4.</a:t>
            </a:r>
            <a:endParaRPr lang="en-US" sz="1000" dirty="0"/>
          </a:p>
        </p:txBody>
      </p:sp>
      <p:sp>
        <p:nvSpPr>
          <p:cNvPr id="12" name="Text 9"/>
          <p:cNvSpPr/>
          <p:nvPr/>
        </p:nvSpPr>
        <p:spPr>
          <a:xfrm>
            <a:off x="731520" y="2130552"/>
            <a:ext cx="8046720" cy="3657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Waiting for negative suggestions to fade doesn't work because the suggestion mechanism sustains them.</a:t>
            </a:r>
            <a:endParaRPr lang="en-US" sz="1000" dirty="0"/>
          </a:p>
        </p:txBody>
      </p:sp>
      <p:sp>
        <p:nvSpPr>
          <p:cNvPr id="13" name="Text 10"/>
          <p:cNvSpPr/>
          <p:nvPr/>
        </p:nvSpPr>
        <p:spPr>
          <a:xfrm>
            <a:off x="365760" y="2551176"/>
            <a:ext cx="365760" cy="36576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5.</a:t>
            </a:r>
            <a:endParaRPr lang="en-US" sz="1000" dirty="0"/>
          </a:p>
        </p:txBody>
      </p:sp>
      <p:sp>
        <p:nvSpPr>
          <p:cNvPr id="14" name="Text 11"/>
          <p:cNvSpPr/>
          <p:nvPr/>
        </p:nvSpPr>
        <p:spPr>
          <a:xfrm>
            <a:off x="731520" y="2551176"/>
            <a:ext cx="8046720" cy="3657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Ethical modification works by generating genuine positive search behavior that displaces negative suggestions.</a:t>
            </a:r>
            <a:endParaRPr lang="en-US" sz="1000" dirty="0"/>
          </a:p>
        </p:txBody>
      </p:sp>
      <p:sp>
        <p:nvSpPr>
          <p:cNvPr id="15" name="Text 12"/>
          <p:cNvSpPr/>
          <p:nvPr/>
        </p:nvSpPr>
        <p:spPr>
          <a:xfrm>
            <a:off x="365760" y="2971800"/>
            <a:ext cx="365760" cy="36576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6.</a:t>
            </a:r>
            <a:endParaRPr lang="en-US" sz="1000" dirty="0"/>
          </a:p>
        </p:txBody>
      </p:sp>
      <p:sp>
        <p:nvSpPr>
          <p:cNvPr id="16" name="Text 13"/>
          <p:cNvSpPr/>
          <p:nvPr/>
        </p:nvSpPr>
        <p:spPr>
          <a:xfrm>
            <a:off x="731520" y="2971800"/>
            <a:ext cx="8046720" cy="3657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Reputation Return's approach is terms-of-service compliant and produces durable, sustainable results.</a:t>
            </a:r>
            <a:endParaRPr lang="en-US" sz="1000" dirty="0"/>
          </a:p>
        </p:txBody>
      </p:sp>
      <p:sp>
        <p:nvSpPr>
          <p:cNvPr id="17" name="Text 14"/>
          <p:cNvSpPr/>
          <p:nvPr/>
        </p:nvSpPr>
        <p:spPr>
          <a:xfrm>
            <a:off x="365760" y="3392424"/>
            <a:ext cx="365760" cy="36576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7.</a:t>
            </a:r>
            <a:endParaRPr lang="en-US" sz="1000" dirty="0"/>
          </a:p>
        </p:txBody>
      </p:sp>
      <p:sp>
        <p:nvSpPr>
          <p:cNvPr id="18" name="Text 15"/>
          <p:cNvSpPr/>
          <p:nvPr/>
        </p:nvSpPr>
        <p:spPr>
          <a:xfrm>
            <a:off x="731520" y="3392424"/>
            <a:ext cx="8046720" cy="3657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Improvement typically takes 2-4 months, with ongoing maintenance recommended for lasting protection.</a:t>
            </a:r>
            <a:endParaRPr lang="en-US" sz="1000" dirty="0"/>
          </a:p>
        </p:txBody>
      </p:sp>
      <p:sp>
        <p:nvSpPr>
          <p:cNvPr id="19" name="Text 16"/>
          <p:cNvSpPr/>
          <p:nvPr/>
        </p:nvSpPr>
        <p:spPr>
          <a:xfrm>
            <a:off x="365760" y="3813048"/>
            <a:ext cx="365760" cy="36576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8.</a:t>
            </a:r>
            <a:endParaRPr lang="en-US" sz="1000" dirty="0"/>
          </a:p>
        </p:txBody>
      </p:sp>
      <p:sp>
        <p:nvSpPr>
          <p:cNvPr id="20" name="Text 17"/>
          <p:cNvSpPr/>
          <p:nvPr/>
        </p:nvSpPr>
        <p:spPr>
          <a:xfrm>
            <a:off x="731520" y="3813048"/>
            <a:ext cx="8046720" cy="3657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Your first step: assess your current autocomplete landscape using Rep Radar at reputationreturn.com/rep-radar.</a:t>
            </a:r>
            <a:endParaRPr lang="en-US" sz="1000" dirty="0"/>
          </a:p>
        </p:txBody>
      </p:sp>
      <p:sp>
        <p:nvSpPr>
          <p:cNvPr id="21" name="Shape 18"/>
          <p:cNvSpPr/>
          <p:nvPr/>
        </p:nvSpPr>
        <p:spPr>
          <a:xfrm>
            <a:off x="365760" y="4343400"/>
            <a:ext cx="8412480" cy="640080"/>
          </a:xfrm>
          <a:prstGeom prst="rect">
            <a:avLst/>
          </a:prstGeom>
          <a:solidFill>
            <a:srgbClr val="E8ECFF"/>
          </a:solidFill>
          <a:ln/>
        </p:spPr>
      </p:sp>
      <p:sp>
        <p:nvSpPr>
          <p:cNvPr id="22" name="Text 19"/>
          <p:cNvSpPr/>
          <p:nvPr/>
        </p:nvSpPr>
        <p:spPr>
          <a:xfrm>
            <a:off x="457200" y="44348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Ready to improve what people see when they search for you? Start with your free Rep Radar assessment today.</a:t>
            </a:r>
            <a:endParaRPr lang="en-US" sz="10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0020C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429000" y="365760"/>
            <a:ext cx="2286000" cy="2286000"/>
          </a:xfrm>
          <a:prstGeom prst="rect">
            <a:avLst/>
          </a:prstGeom>
        </p:spPr>
      </p:pic>
      <p:sp>
        <p:nvSpPr>
          <p:cNvPr id="3" name="Text 0"/>
          <p:cNvSpPr/>
          <p:nvPr/>
        </p:nvSpPr>
        <p:spPr>
          <a:xfrm>
            <a:off x="457200" y="2743200"/>
            <a:ext cx="8229600" cy="457200"/>
          </a:xfrm>
          <a:prstGeom prst="rect">
            <a:avLst/>
          </a:prstGeom>
          <a:noFill/>
          <a:ln/>
        </p:spPr>
        <p:txBody>
          <a:bodyPr wrap="square" rtlCol="0" anchor="ctr"/>
          <a:lstStyle/>
          <a:p>
            <a:pPr algn="ctr" indent="0" marL="0">
              <a:buNone/>
            </a:pPr>
            <a:r>
              <a:rPr lang="en-US" sz="2200" b="1" dirty="0">
                <a:solidFill>
                  <a:srgbClr val="FFFFFF"/>
                </a:solidFill>
                <a:latin typeface="Arial" pitchFamily="34" charset="0"/>
                <a:ea typeface="Arial" pitchFamily="34" charset="-122"/>
                <a:cs typeface="Arial" pitchFamily="34" charset="-120"/>
              </a:rPr>
              <a:t>WHAT DO PEOPLE SEE WHEN THEY SEARCH FOR YOU?</a:t>
            </a:r>
            <a:endParaRPr lang="en-US" sz="2200" dirty="0"/>
          </a:p>
        </p:txBody>
      </p:sp>
      <p:sp>
        <p:nvSpPr>
          <p:cNvPr id="4" name="Text 1"/>
          <p:cNvSpPr/>
          <p:nvPr/>
        </p:nvSpPr>
        <p:spPr>
          <a:xfrm>
            <a:off x="457200" y="3200400"/>
            <a:ext cx="8229600" cy="365760"/>
          </a:xfrm>
          <a:prstGeom prst="rect">
            <a:avLst/>
          </a:prstGeom>
          <a:noFill/>
          <a:ln/>
        </p:spPr>
        <p:txBody>
          <a:bodyPr wrap="square" rtlCol="0" anchor="ctr"/>
          <a:lstStyle/>
          <a:p>
            <a:pPr algn="ctr" indent="0" marL="0">
              <a:buNone/>
            </a:pPr>
            <a:r>
              <a:rPr lang="en-US" sz="1600" dirty="0">
                <a:solidFill>
                  <a:srgbClr val="FFFF00"/>
                </a:solidFill>
                <a:latin typeface="Arial" pitchFamily="34" charset="0"/>
                <a:ea typeface="Arial" pitchFamily="34" charset="-122"/>
                <a:cs typeface="Arial" pitchFamily="34" charset="-120"/>
              </a:rPr>
              <a:t>Find Out in 2 Minutes with Rep Radar</a:t>
            </a:r>
            <a:endParaRPr lang="en-US" sz="1600" dirty="0"/>
          </a:p>
        </p:txBody>
      </p:sp>
      <p:sp>
        <p:nvSpPr>
          <p:cNvPr id="5" name="Text 2"/>
          <p:cNvSpPr/>
          <p:nvPr/>
        </p:nvSpPr>
        <p:spPr>
          <a:xfrm>
            <a:off x="457200" y="3611880"/>
            <a:ext cx="8229600" cy="411480"/>
          </a:xfrm>
          <a:prstGeom prst="rect">
            <a:avLst/>
          </a:prstGeom>
          <a:noFill/>
          <a:ln/>
        </p:spPr>
        <p:txBody>
          <a:bodyPr wrap="square" rtlCol="0" anchor="ctr"/>
          <a:lstStyle/>
          <a:p>
            <a:pPr algn="ctr" indent="0" marL="0">
              <a:buNone/>
            </a:pPr>
            <a:r>
              <a:rPr lang="en-US" sz="1800" b="1" dirty="0">
                <a:solidFill>
                  <a:srgbClr val="FFFFFF"/>
                </a:solidFill>
                <a:latin typeface="Arial" pitchFamily="34" charset="0"/>
                <a:ea typeface="Arial" pitchFamily="34" charset="-122"/>
                <a:cs typeface="Arial" pitchFamily="34" charset="-120"/>
              </a:rPr>
              <a:t>reputationreturn.com/rep-radar</a:t>
            </a:r>
            <a:endParaRPr lang="en-US" sz="1800" dirty="0"/>
          </a:p>
        </p:txBody>
      </p:sp>
      <p:sp>
        <p:nvSpPr>
          <p:cNvPr id="6" name="Text 3"/>
          <p:cNvSpPr/>
          <p:nvPr/>
        </p:nvSpPr>
        <p:spPr>
          <a:xfrm>
            <a:off x="2286000" y="4069080"/>
            <a:ext cx="4572000" cy="777240"/>
          </a:xfrm>
          <a:prstGeom prst="rect">
            <a:avLst/>
          </a:prstGeom>
          <a:noFill/>
          <a:ln/>
        </p:spPr>
        <p:txBody>
          <a:bodyPr wrap="square" rtlCol="0" anchor="ctr"/>
          <a:lstStyle/>
          <a:p>
            <a:pPr algn="l" indent="0" marL="0">
              <a:buNone/>
            </a:pPr>
            <a:r>
              <a:rPr lang="en-US" sz="1100" dirty="0">
                <a:solidFill>
                  <a:srgbClr val="FFFFFF"/>
                </a:solidFill>
                <a:latin typeface="Arial" pitchFamily="34" charset="0"/>
                <a:ea typeface="Arial" pitchFamily="34" charset="-122"/>
                <a:cs typeface="Arial" pitchFamily="34" charset="-120"/>
              </a:rPr>
              <a:t>✓ Scan 100+ digital touchpoints including autocomplete</a:t>
            </a:r>
            <a:endParaRPr lang="en-US" sz="1100" dirty="0"/>
          </a:p>
          <a:p>
            <a:pPr algn="l" indent="0" marL="0">
              <a:buNone/>
            </a:pPr>
            <a:r>
              <a:rPr lang="en-US" sz="1100" dirty="0">
                <a:solidFill>
                  <a:srgbClr val="FFFFFF"/>
                </a:solidFill>
                <a:latin typeface="Arial" pitchFamily="34" charset="0"/>
                <a:ea typeface="Arial" pitchFamily="34" charset="-122"/>
                <a:cs typeface="Arial" pitchFamily="34" charset="-120"/>
              </a:rPr>
              <a:t>✓ See exactly what customers, employers, and partners see</a:t>
            </a:r>
            <a:endParaRPr lang="en-US" sz="1100" dirty="0"/>
          </a:p>
          <a:p>
            <a:pPr algn="l" indent="0" marL="0">
              <a:buNone/>
            </a:pPr>
            <a:r>
              <a:rPr lang="en-US" sz="1100" dirty="0">
                <a:solidFill>
                  <a:srgbClr val="FFFFFF"/>
                </a:solidFill>
                <a:latin typeface="Arial" pitchFamily="34" charset="0"/>
                <a:ea typeface="Arial" pitchFamily="34" charset="-122"/>
                <a:cs typeface="Arial" pitchFamily="34" charset="-120"/>
              </a:rPr>
              <a:t>✓ Identify reputation risks and opportunities</a:t>
            </a:r>
            <a:endParaRPr lang="en-US" sz="1100" dirty="0"/>
          </a:p>
          <a:p>
            <a:pPr algn="l" indent="0" marL="0">
              <a:buNone/>
            </a:pPr>
            <a:r>
              <a:rPr lang="en-US" sz="1100" dirty="0">
                <a:solidFill>
                  <a:srgbClr val="FFFFFF"/>
                </a:solidFill>
                <a:latin typeface="Arial" pitchFamily="34" charset="0"/>
                <a:ea typeface="Arial" pitchFamily="34" charset="-122"/>
                <a:cs typeface="Arial" pitchFamily="34" charset="-120"/>
              </a:rPr>
              <a:t>✓ Get your baseline for improvement tracking</a:t>
            </a:r>
            <a:endParaRPr lang="en-US" sz="11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429000" y="274320"/>
            <a:ext cx="2286000" cy="2286000"/>
          </a:xfrm>
          <a:prstGeom prst="rect">
            <a:avLst/>
          </a:prstGeom>
        </p:spPr>
      </p:pic>
      <p:sp>
        <p:nvSpPr>
          <p:cNvPr id="3" name="Text 0"/>
          <p:cNvSpPr/>
          <p:nvPr/>
        </p:nvSpPr>
        <p:spPr>
          <a:xfrm>
            <a:off x="457200" y="2651760"/>
            <a:ext cx="8229600" cy="411480"/>
          </a:xfrm>
          <a:prstGeom prst="rect">
            <a:avLst/>
          </a:prstGeom>
          <a:noFill/>
          <a:ln/>
        </p:spPr>
        <p:txBody>
          <a:bodyPr wrap="square" rtlCol="0" anchor="ctr"/>
          <a:lstStyle/>
          <a:p>
            <a:pPr algn="ctr" indent="0" marL="0">
              <a:buNone/>
            </a:pPr>
            <a:r>
              <a:rPr lang="en-US" sz="1800" b="1" dirty="0">
                <a:solidFill>
                  <a:srgbClr val="0020C2"/>
                </a:solidFill>
                <a:latin typeface="Arial" pitchFamily="34" charset="0"/>
                <a:ea typeface="Arial" pitchFamily="34" charset="-122"/>
                <a:cs typeface="Arial" pitchFamily="34" charset="-120"/>
              </a:rPr>
              <a:t>READY TO IMPROVE YOUR AUTOCOMPLETE RESULTS?</a:t>
            </a:r>
            <a:endParaRPr lang="en-US" sz="1800" dirty="0"/>
          </a:p>
        </p:txBody>
      </p:sp>
      <p:sp>
        <p:nvSpPr>
          <p:cNvPr id="4" name="Text 1"/>
          <p:cNvSpPr/>
          <p:nvPr/>
        </p:nvSpPr>
        <p:spPr>
          <a:xfrm>
            <a:off x="457200" y="3063240"/>
            <a:ext cx="8229600" cy="320040"/>
          </a:xfrm>
          <a:prstGeom prst="rect">
            <a:avLst/>
          </a:prstGeom>
          <a:noFill/>
          <a:ln/>
        </p:spPr>
        <p:txBody>
          <a:bodyPr wrap="square" rtlCol="0" anchor="ctr"/>
          <a:lstStyle/>
          <a:p>
            <a:pPr algn="ctr" indent="0" marL="0">
              <a:buNone/>
            </a:pPr>
            <a:r>
              <a:rPr lang="en-US" sz="1400" dirty="0">
                <a:solidFill>
                  <a:srgbClr val="2D3748"/>
                </a:solidFill>
                <a:latin typeface="Arial" pitchFamily="34" charset="0"/>
                <a:ea typeface="Arial" pitchFamily="34" charset="-122"/>
                <a:cs typeface="Arial" pitchFamily="34" charset="-120"/>
              </a:rPr>
              <a:t>Schedule Your Free &amp; Confidential Consultation</a:t>
            </a:r>
            <a:endParaRPr lang="en-US" sz="1400" dirty="0"/>
          </a:p>
        </p:txBody>
      </p:sp>
      <p:sp>
        <p:nvSpPr>
          <p:cNvPr id="5" name="Shape 2"/>
          <p:cNvSpPr/>
          <p:nvPr/>
        </p:nvSpPr>
        <p:spPr>
          <a:xfrm>
            <a:off x="1828800" y="3474720"/>
            <a:ext cx="5486400" cy="822960"/>
          </a:xfrm>
          <a:prstGeom prst="rect">
            <a:avLst/>
          </a:prstGeom>
          <a:solidFill>
            <a:srgbClr val="0020C2"/>
          </a:solidFill>
          <a:ln/>
        </p:spPr>
      </p:sp>
      <p:sp>
        <p:nvSpPr>
          <p:cNvPr id="6" name="Text 3"/>
          <p:cNvSpPr/>
          <p:nvPr/>
        </p:nvSpPr>
        <p:spPr>
          <a:xfrm>
            <a:off x="1828800" y="3566160"/>
            <a:ext cx="5486400" cy="320040"/>
          </a:xfrm>
          <a:prstGeom prst="rect">
            <a:avLst/>
          </a:prstGeom>
          <a:noFill/>
          <a:ln/>
        </p:spPr>
        <p:txBody>
          <a:bodyPr wrap="square" rtlCol="0" anchor="ctr"/>
          <a:lstStyle/>
          <a:p>
            <a:pPr algn="ctr" indent="0" marL="0">
              <a:buNone/>
            </a:pPr>
            <a:r>
              <a:rPr lang="en-US" sz="1800" b="1" dirty="0">
                <a:solidFill>
                  <a:srgbClr val="FFFFFF"/>
                </a:solidFill>
                <a:latin typeface="Arial" pitchFamily="34" charset="0"/>
                <a:ea typeface="Arial" pitchFamily="34" charset="-122"/>
                <a:cs typeface="Arial" pitchFamily="34" charset="-120"/>
              </a:rPr>
              <a:t>reputationreturn.com</a:t>
            </a:r>
            <a:endParaRPr lang="en-US" sz="1800" dirty="0"/>
          </a:p>
        </p:txBody>
      </p:sp>
      <p:sp>
        <p:nvSpPr>
          <p:cNvPr id="7" name="Text 4"/>
          <p:cNvSpPr/>
          <p:nvPr/>
        </p:nvSpPr>
        <p:spPr>
          <a:xfrm>
            <a:off x="1828800" y="3931920"/>
            <a:ext cx="5486400" cy="274320"/>
          </a:xfrm>
          <a:prstGeom prst="rect">
            <a:avLst/>
          </a:prstGeom>
          <a:noFill/>
          <a:ln/>
        </p:spPr>
        <p:txBody>
          <a:bodyPr wrap="square" rtlCol="0" anchor="ctr"/>
          <a:lstStyle/>
          <a:p>
            <a:pPr algn="ctr" indent="0" marL="0">
              <a:buNone/>
            </a:pPr>
            <a:r>
              <a:rPr lang="en-US" sz="1000" dirty="0">
                <a:solidFill>
                  <a:srgbClr val="FFFF00"/>
                </a:solidFill>
                <a:latin typeface="Arial" pitchFamily="34" charset="0"/>
                <a:ea typeface="Arial" pitchFamily="34" charset="-122"/>
                <a:cs typeface="Arial" pitchFamily="34" charset="-120"/>
              </a:rPr>
              <a:t>Free Assessment • Personalized Strategy • Ethical Methods</a:t>
            </a:r>
            <a:endParaRPr lang="en-US" sz="1000" dirty="0"/>
          </a:p>
        </p:txBody>
      </p:sp>
      <p:sp>
        <p:nvSpPr>
          <p:cNvPr id="8" name="Text 5"/>
          <p:cNvSpPr/>
          <p:nvPr/>
        </p:nvSpPr>
        <p:spPr>
          <a:xfrm>
            <a:off x="457200" y="4480560"/>
            <a:ext cx="8229600" cy="457200"/>
          </a:xfrm>
          <a:prstGeom prst="rect">
            <a:avLst/>
          </a:prstGeom>
          <a:noFill/>
          <a:ln/>
        </p:spPr>
        <p:txBody>
          <a:bodyPr wrap="square" rtlCol="0" anchor="ctr"/>
          <a:lstStyle/>
          <a:p>
            <a:pPr algn="ctr" indent="0" marL="0">
              <a:buNone/>
            </a:pPr>
            <a:r>
              <a:rPr lang="en-US" sz="1100" dirty="0">
                <a:solidFill>
                  <a:srgbClr val="718096"/>
                </a:solidFill>
                <a:latin typeface="Arial" pitchFamily="34" charset="0"/>
                <a:ea typeface="Arial" pitchFamily="34" charset="-122"/>
                <a:cs typeface="Arial" pitchFamily="34" charset="-120"/>
              </a:rPr>
              <a:t>Reputation Return</a:t>
            </a:r>
            <a:endParaRPr lang="en-US" sz="1100" dirty="0"/>
          </a:p>
          <a:p>
            <a:pPr algn="ctr" indent="0" marL="0">
              <a:buNone/>
            </a:pPr>
            <a:r>
              <a:rPr lang="en-US" sz="1100" dirty="0">
                <a:solidFill>
                  <a:srgbClr val="718096"/>
                </a:solidFill>
                <a:latin typeface="Arial" pitchFamily="34" charset="0"/>
                <a:ea typeface="Arial" pitchFamily="34" charset="-122"/>
                <a:cs typeface="Arial" pitchFamily="34" charset="-120"/>
              </a:rPr>
              <a:t>"The Most Trusted Name in Reputation Management™"</a:t>
            </a:r>
            <a:endParaRPr lang="en-US" sz="11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Contact Reputation Return</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pic>
        <p:nvPicPr>
          <p:cNvPr id="5" name="Image 1" descr="preencoded.png">    </p:cNvPr>
          <p:cNvPicPr>
            <a:picLocks noChangeAspect="1"/>
          </p:cNvPicPr>
          <p:nvPr/>
        </p:nvPicPr>
        <p:blipFill>
          <a:blip r:embed="rId2"/>
          <a:stretch>
            <a:fillRect/>
          </a:stretch>
        </p:blipFill>
        <p:spPr>
          <a:xfrm>
            <a:off x="3657600" y="914400"/>
            <a:ext cx="1828800" cy="1828800"/>
          </a:xfrm>
          <a:prstGeom prst="rect">
            <a:avLst/>
          </a:prstGeom>
        </p:spPr>
      </p:pic>
      <p:sp>
        <p:nvSpPr>
          <p:cNvPr id="6" name="Text 2"/>
          <p:cNvSpPr/>
          <p:nvPr/>
        </p:nvSpPr>
        <p:spPr>
          <a:xfrm>
            <a:off x="365760" y="2834640"/>
            <a:ext cx="8412480" cy="365760"/>
          </a:xfrm>
          <a:prstGeom prst="rect">
            <a:avLst/>
          </a:prstGeom>
          <a:noFill/>
          <a:ln/>
        </p:spPr>
        <p:txBody>
          <a:bodyPr wrap="square" rtlCol="0" anchor="ctr"/>
          <a:lstStyle/>
          <a:p>
            <a:pPr algn="ctr" indent="0" marL="0">
              <a:buNone/>
            </a:pPr>
            <a:r>
              <a:rPr lang="en-US" sz="1800" b="1" dirty="0">
                <a:solidFill>
                  <a:srgbClr val="0020C2"/>
                </a:solidFill>
                <a:latin typeface="Arial" pitchFamily="34" charset="0"/>
                <a:ea typeface="Arial" pitchFamily="34" charset="-122"/>
                <a:cs typeface="Arial" pitchFamily="34" charset="-120"/>
              </a:rPr>
              <a:t>Get Started Today</a:t>
            </a:r>
            <a:endParaRPr lang="en-US" sz="1800" dirty="0"/>
          </a:p>
        </p:txBody>
      </p:sp>
      <p:sp>
        <p:nvSpPr>
          <p:cNvPr id="7" name="Text 3"/>
          <p:cNvSpPr/>
          <p:nvPr/>
        </p:nvSpPr>
        <p:spPr>
          <a:xfrm>
            <a:off x="365760" y="3246120"/>
            <a:ext cx="8412480" cy="1005840"/>
          </a:xfrm>
          <a:prstGeom prst="rect">
            <a:avLst/>
          </a:prstGeom>
          <a:noFill/>
          <a:ln/>
        </p:spPr>
        <p:txBody>
          <a:bodyPr wrap="square" rtlCol="0" anchor="ctr"/>
          <a:lstStyle/>
          <a:p>
            <a:pPr algn="ctr" indent="0" marL="0">
              <a:buNone/>
            </a:pPr>
            <a:r>
              <a:rPr lang="en-US" sz="1200" dirty="0">
                <a:solidFill>
                  <a:srgbClr val="2D3748"/>
                </a:solidFill>
                <a:latin typeface="Arial" pitchFamily="34" charset="0"/>
                <a:ea typeface="Arial" pitchFamily="34" charset="-122"/>
                <a:cs typeface="Arial" pitchFamily="34" charset="-120"/>
              </a:rPr>
              <a:t>Website: reputationreturn.com</a:t>
            </a:r>
            <a:endParaRPr lang="en-US" sz="1200" dirty="0"/>
          </a:p>
          <a:p>
            <a:pPr algn="ctr" indent="0" marL="0">
              <a:buNone/>
            </a:pPr>
            <a:r>
              <a:rPr lang="en-US" sz="1200" dirty="0">
                <a:solidFill>
                  <a:srgbClr val="2D3748"/>
                </a:solidFill>
                <a:latin typeface="Arial" pitchFamily="34" charset="0"/>
                <a:ea typeface="Arial" pitchFamily="34" charset="-122"/>
                <a:cs typeface="Arial" pitchFamily="34" charset="-120"/>
              </a:rPr>
              <a:t>Autocomplete Services: reputationreturn.com/google-autocomplete-autosuggest-and-predictive-text</a:t>
            </a:r>
            <a:endParaRPr lang="en-US" sz="1200" dirty="0"/>
          </a:p>
          <a:p>
            <a:pPr algn="ctr" indent="0" marL="0">
              <a:buNone/>
            </a:pPr>
            <a:r>
              <a:rPr lang="en-US" sz="1200" dirty="0">
                <a:solidFill>
                  <a:srgbClr val="2D3748"/>
                </a:solidFill>
                <a:latin typeface="Arial" pitchFamily="34" charset="0"/>
                <a:ea typeface="Arial" pitchFamily="34" charset="-122"/>
                <a:cs typeface="Arial" pitchFamily="34" charset="-120"/>
              </a:rPr>
              <a:t>Free Assessment: reputationreturn.com/rep-radar</a:t>
            </a:r>
            <a:endParaRPr lang="en-US" sz="1200" dirty="0"/>
          </a:p>
          <a:p>
            <a:pPr algn="ctr" indent="0" marL="0">
              <a:buNone/>
            </a:pPr>
            <a:r>
              <a:rPr lang="en-US" sz="1200" dirty="0">
                <a:solidFill>
                  <a:srgbClr val="2D3748"/>
                </a:solidFill>
                <a:latin typeface="Arial" pitchFamily="34" charset="0"/>
                <a:ea typeface="Arial" pitchFamily="34" charset="-122"/>
                <a:cs typeface="Arial" pitchFamily="34" charset="-120"/>
              </a:rPr>
              <a:t>Email: reputationreturn@gmail.com</a:t>
            </a:r>
            <a:endParaRPr lang="en-US" sz="1200" dirty="0"/>
          </a:p>
          <a:p>
            <a:pPr algn="ctr" indent="0" marL="0">
              <a:buNone/>
            </a:pPr>
            <a:r>
              <a:rPr lang="en-US" sz="1200" dirty="0">
                <a:solidFill>
                  <a:srgbClr val="2D3748"/>
                </a:solidFill>
                <a:latin typeface="Arial" pitchFamily="34" charset="0"/>
                <a:ea typeface="Arial" pitchFamily="34" charset="-122"/>
                <a:cs typeface="Arial" pitchFamily="34" charset="-120"/>
              </a:rPr>
              <a:t>Phone: (480) 382-2464</a:t>
            </a:r>
            <a:endParaRPr lang="en-US" sz="1200" dirty="0"/>
          </a:p>
        </p:txBody>
      </p:sp>
      <p:sp>
        <p:nvSpPr>
          <p:cNvPr id="8" name="Text 4"/>
          <p:cNvSpPr/>
          <p:nvPr/>
        </p:nvSpPr>
        <p:spPr>
          <a:xfrm>
            <a:off x="365760" y="4297680"/>
            <a:ext cx="8412480" cy="274320"/>
          </a:xfrm>
          <a:prstGeom prst="rect">
            <a:avLst/>
          </a:prstGeom>
          <a:noFill/>
          <a:ln/>
        </p:spPr>
        <p:txBody>
          <a:bodyPr wrap="square" rtlCol="0" anchor="ctr"/>
          <a:lstStyle/>
          <a:p>
            <a:pPr algn="ctr" indent="0" marL="0">
              <a:buNone/>
            </a:pPr>
            <a:r>
              <a:rPr lang="en-US" sz="1000" dirty="0">
                <a:solidFill>
                  <a:srgbClr val="718096"/>
                </a:solidFill>
                <a:latin typeface="Arial" pitchFamily="34" charset="0"/>
                <a:ea typeface="Arial" pitchFamily="34" charset="-122"/>
                <a:cs typeface="Arial" pitchFamily="34" charset="-120"/>
              </a:rPr>
              <a:t>2780 S. Jones Blvd Ste 200-3464, Las Vegas, NV 89146</a:t>
            </a:r>
            <a:endParaRPr lang="en-US" sz="1000" dirty="0"/>
          </a:p>
        </p:txBody>
      </p:sp>
      <p:sp>
        <p:nvSpPr>
          <p:cNvPr id="9" name="Text 5"/>
          <p:cNvSpPr/>
          <p:nvPr/>
        </p:nvSpPr>
        <p:spPr>
          <a:xfrm>
            <a:off x="365760" y="4617720"/>
            <a:ext cx="8412480" cy="228600"/>
          </a:xfrm>
          <a:prstGeom prst="rect">
            <a:avLst/>
          </a:prstGeom>
          <a:noFill/>
          <a:ln/>
        </p:spPr>
        <p:txBody>
          <a:bodyPr wrap="square" rtlCol="0" anchor="ctr"/>
          <a:lstStyle/>
          <a:p>
            <a:pPr algn="ctr" indent="0" marL="0">
              <a:buNone/>
            </a:pPr>
            <a:r>
              <a:rPr lang="en-US" sz="1000" i="1" dirty="0">
                <a:solidFill>
                  <a:srgbClr val="718096"/>
                </a:solidFill>
                <a:latin typeface="Arial" pitchFamily="34" charset="0"/>
                <a:ea typeface="Arial" pitchFamily="34" charset="-122"/>
                <a:cs typeface="Arial" pitchFamily="34" charset="-120"/>
              </a:rPr>
              <a:t>"The Most Trusted Name in Reputation Management™"</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How Autocomplete Predictions Are Generated</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Google's autocomplete predictions are generated through a sophisticated machine learning system that processes several key inputs. The primary factor is aggregate search volume—what queries are people actually typing into Google? When many people search for a particular phrase, that phrase becomes more likely to appear as a suggestion. This is why trending topics and popular searches dominate autocomplete results.</a:t>
            </a:r>
            <a:endParaRPr lang="en-US" sz="1100" dirty="0"/>
          </a:p>
        </p:txBody>
      </p:sp>
      <p:sp>
        <p:nvSpPr>
          <p:cNvPr id="6" name="Text 3"/>
          <p:cNvSpPr/>
          <p:nvPr/>
        </p:nvSpPr>
        <p:spPr>
          <a:xfrm>
            <a:off x="365760" y="1691640"/>
            <a:ext cx="1645920" cy="36576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Search Volume:</a:t>
            </a:r>
            <a:endParaRPr lang="en-US" sz="1000" dirty="0"/>
          </a:p>
        </p:txBody>
      </p:sp>
      <p:sp>
        <p:nvSpPr>
          <p:cNvPr id="7" name="Text 4"/>
          <p:cNvSpPr/>
          <p:nvPr/>
        </p:nvSpPr>
        <p:spPr>
          <a:xfrm>
            <a:off x="2057400" y="1691640"/>
            <a:ext cx="6720840" cy="3657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How many people search for this exact phrase? Higher volume = more likely to appear.</a:t>
            </a:r>
            <a:endParaRPr lang="en-US" sz="1000" dirty="0"/>
          </a:p>
        </p:txBody>
      </p:sp>
      <p:sp>
        <p:nvSpPr>
          <p:cNvPr id="8" name="Text 5"/>
          <p:cNvSpPr/>
          <p:nvPr/>
        </p:nvSpPr>
        <p:spPr>
          <a:xfrm>
            <a:off x="365760" y="2130552"/>
            <a:ext cx="1645920" cy="36576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Freshness:</a:t>
            </a:r>
            <a:endParaRPr lang="en-US" sz="1000" dirty="0"/>
          </a:p>
        </p:txBody>
      </p:sp>
      <p:sp>
        <p:nvSpPr>
          <p:cNvPr id="9" name="Text 6"/>
          <p:cNvSpPr/>
          <p:nvPr/>
        </p:nvSpPr>
        <p:spPr>
          <a:xfrm>
            <a:off x="2057400" y="2130552"/>
            <a:ext cx="6720840" cy="3657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Recent searches carry more weight than older ones. Trending topics rise quickly.</a:t>
            </a:r>
            <a:endParaRPr lang="en-US" sz="1000" dirty="0"/>
          </a:p>
        </p:txBody>
      </p:sp>
      <p:sp>
        <p:nvSpPr>
          <p:cNvPr id="10" name="Text 7"/>
          <p:cNvSpPr/>
          <p:nvPr/>
        </p:nvSpPr>
        <p:spPr>
          <a:xfrm>
            <a:off x="365760" y="2569464"/>
            <a:ext cx="1645920" cy="36576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Location:</a:t>
            </a:r>
            <a:endParaRPr lang="en-US" sz="1000" dirty="0"/>
          </a:p>
        </p:txBody>
      </p:sp>
      <p:sp>
        <p:nvSpPr>
          <p:cNvPr id="11" name="Text 8"/>
          <p:cNvSpPr/>
          <p:nvPr/>
        </p:nvSpPr>
        <p:spPr>
          <a:xfrm>
            <a:off x="2057400" y="2569464"/>
            <a:ext cx="6720840" cy="3657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Searches from users in your geographic area influence what you see.</a:t>
            </a:r>
            <a:endParaRPr lang="en-US" sz="1000" dirty="0"/>
          </a:p>
        </p:txBody>
      </p:sp>
      <p:sp>
        <p:nvSpPr>
          <p:cNvPr id="12" name="Text 9"/>
          <p:cNvSpPr/>
          <p:nvPr/>
        </p:nvSpPr>
        <p:spPr>
          <a:xfrm>
            <a:off x="365760" y="3008376"/>
            <a:ext cx="1645920" cy="36576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Language:</a:t>
            </a:r>
            <a:endParaRPr lang="en-US" sz="1000" dirty="0"/>
          </a:p>
        </p:txBody>
      </p:sp>
      <p:sp>
        <p:nvSpPr>
          <p:cNvPr id="13" name="Text 10"/>
          <p:cNvSpPr/>
          <p:nvPr/>
        </p:nvSpPr>
        <p:spPr>
          <a:xfrm>
            <a:off x="2057400" y="3008376"/>
            <a:ext cx="6720840" cy="3657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Predictions match the language and regional variations of your query.</a:t>
            </a:r>
            <a:endParaRPr lang="en-US" sz="1000" dirty="0"/>
          </a:p>
        </p:txBody>
      </p:sp>
      <p:sp>
        <p:nvSpPr>
          <p:cNvPr id="14" name="Text 11"/>
          <p:cNvSpPr/>
          <p:nvPr/>
        </p:nvSpPr>
        <p:spPr>
          <a:xfrm>
            <a:off x="365760" y="3447288"/>
            <a:ext cx="1645920" cy="36576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Personal History:</a:t>
            </a:r>
            <a:endParaRPr lang="en-US" sz="1000" dirty="0"/>
          </a:p>
        </p:txBody>
      </p:sp>
      <p:sp>
        <p:nvSpPr>
          <p:cNvPr id="15" name="Text 12"/>
          <p:cNvSpPr/>
          <p:nvPr/>
        </p:nvSpPr>
        <p:spPr>
          <a:xfrm>
            <a:off x="2057400" y="3447288"/>
            <a:ext cx="6720840" cy="3657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If signed in, your past searches may influence your suggestions.</a:t>
            </a:r>
            <a:endParaRPr lang="en-US" sz="1000" dirty="0"/>
          </a:p>
        </p:txBody>
      </p:sp>
      <p:sp>
        <p:nvSpPr>
          <p:cNvPr id="16" name="Text 13"/>
          <p:cNvSpPr/>
          <p:nvPr/>
        </p:nvSpPr>
        <p:spPr>
          <a:xfrm>
            <a:off x="365760" y="3886200"/>
            <a:ext cx="1645920" cy="365760"/>
          </a:xfrm>
          <a:prstGeom prst="rect">
            <a:avLst/>
          </a:prstGeom>
          <a:noFill/>
          <a:ln/>
        </p:spPr>
        <p:txBody>
          <a:bodyPr wrap="square" rtlCol="0" anchor="ctr"/>
          <a:lstStyle/>
          <a:p>
            <a:pPr indent="0" marL="0">
              <a:buNone/>
            </a:pPr>
            <a:r>
              <a:rPr lang="en-US" sz="1000" b="1" dirty="0">
                <a:solidFill>
                  <a:srgbClr val="0020C2"/>
                </a:solidFill>
                <a:latin typeface="Arial" pitchFamily="34" charset="0"/>
                <a:ea typeface="Arial" pitchFamily="34" charset="-122"/>
                <a:cs typeface="Arial" pitchFamily="34" charset="-120"/>
              </a:rPr>
              <a:t>Query Context:</a:t>
            </a:r>
            <a:endParaRPr lang="en-US" sz="1000" dirty="0"/>
          </a:p>
        </p:txBody>
      </p:sp>
      <p:sp>
        <p:nvSpPr>
          <p:cNvPr id="17" name="Text 14"/>
          <p:cNvSpPr/>
          <p:nvPr/>
        </p:nvSpPr>
        <p:spPr>
          <a:xfrm>
            <a:off x="2057400" y="3886200"/>
            <a:ext cx="6720840" cy="36576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The specific words you've typed so far shape which predictions appear.</a:t>
            </a:r>
            <a:endParaRPr lang="en-US" sz="1000" dirty="0"/>
          </a:p>
        </p:txBody>
      </p:sp>
      <p:sp>
        <p:nvSpPr>
          <p:cNvPr id="18" name="Shape 15"/>
          <p:cNvSpPr/>
          <p:nvPr/>
        </p:nvSpPr>
        <p:spPr>
          <a:xfrm>
            <a:off x="365760" y="4434840"/>
            <a:ext cx="8412480" cy="640080"/>
          </a:xfrm>
          <a:prstGeom prst="rect">
            <a:avLst/>
          </a:prstGeom>
          <a:solidFill>
            <a:srgbClr val="E8ECFF"/>
          </a:solidFill>
          <a:ln/>
        </p:spPr>
      </p:sp>
      <p:sp>
        <p:nvSpPr>
          <p:cNvPr id="19" name="Text 16"/>
          <p:cNvSpPr/>
          <p:nvPr/>
        </p:nvSpPr>
        <p:spPr>
          <a:xfrm>
            <a:off x="457200" y="452628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Key Point: Autocomplete is fundamentally a reflection of collective search behavior. Change the behavior, and over time, the suggestions change.</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What Google Autocomplete Is NOT</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Understanding what autocomplete is not is just as important as understanding what it is. First, autocomplete predictions are not Google's opinions or endorsements. Google explicitly states that predictions reflect searches by other users, not factual claims or Google's assessment of any person or business. However, most searchers do not understand this distinction—they see suggestions as authoritative.</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Second, autocomplete is not directly editable through any official Google tool. Unlike Google Business Profile or other Google properties where you can control your information, there is no dashboard where you can request specific autocomplete suggestions or remove unwanted ones. Google does have policies against certain types of predictions (hate speech, violence, explicit content), but these removals are handled through automated systems and limited manual review.</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Third, autocomplete is not static. Predictions change constantly based on evolving search patterns. A negative suggestion that appears today might naturally fade if search behavior shifts—or it might persist for years if the underlying search patterns continue. This dynamic nature is what makes ethical behavior-based modification possible.</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Common Misconception: Many people believe they can simply contact Google to remove negative autocomplete suggestions. In reality, Google rarely removes predictions unless they violate specific policies, and even then, the process is difficult and uncertain.</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Google headquarters building exterior with modern architecture and Google logo visible, professional architectural photography, clear blue sky, landscape orientation, no text</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020C2"/>
        </a:solidFill>
      </p:bgPr>
    </p:bg>
    <p:spTree>
      <p:nvGrpSpPr>
        <p:cNvPr id="1" name=""/>
        <p:cNvGrpSpPr/>
        <p:nvPr/>
      </p:nvGrpSpPr>
      <p:grpSpPr>
        <a:xfrm>
          <a:off x="0" y="0"/>
          <a:ext cx="0" cy="0"/>
          <a:chOff x="0" y="0"/>
          <a:chExt cx="0" cy="0"/>
        </a:xfrm>
      </p:grpSpPr>
      <p:sp>
        <p:nvSpPr>
          <p:cNvPr id="2" name="Text 0"/>
          <p:cNvSpPr/>
          <p:nvPr/>
        </p:nvSpPr>
        <p:spPr>
          <a:xfrm>
            <a:off x="457200" y="1188720"/>
            <a:ext cx="8229600" cy="457200"/>
          </a:xfrm>
          <a:prstGeom prst="rect">
            <a:avLst/>
          </a:prstGeom>
          <a:noFill/>
          <a:ln/>
        </p:spPr>
        <p:txBody>
          <a:bodyPr wrap="square" rtlCol="0" anchor="ctr"/>
          <a:lstStyle/>
          <a:p>
            <a:pPr algn="l" indent="0" marL="0">
              <a:buNone/>
            </a:pPr>
            <a:r>
              <a:rPr lang="en-US" sz="1600" dirty="0">
                <a:solidFill>
                  <a:srgbClr val="FFFF00"/>
                </a:solidFill>
                <a:latin typeface="Arial" pitchFamily="34" charset="0"/>
                <a:ea typeface="Arial" pitchFamily="34" charset="-122"/>
                <a:cs typeface="Arial" pitchFamily="34" charset="-120"/>
              </a:rPr>
              <a:t>SECTION 2</a:t>
            </a:r>
            <a:endParaRPr lang="en-US" sz="1600" dirty="0"/>
          </a:p>
        </p:txBody>
      </p:sp>
      <p:sp>
        <p:nvSpPr>
          <p:cNvPr id="3" name="Text 1"/>
          <p:cNvSpPr/>
          <p:nvPr/>
        </p:nvSpPr>
        <p:spPr>
          <a:xfrm>
            <a:off x="457200" y="1600200"/>
            <a:ext cx="8229600" cy="914400"/>
          </a:xfrm>
          <a:prstGeom prst="rect">
            <a:avLst/>
          </a:prstGeom>
          <a:noFill/>
          <a:ln/>
        </p:spPr>
        <p:txBody>
          <a:bodyPr wrap="square" rtlCol="0" anchor="ctr"/>
          <a:lstStyle/>
          <a:p>
            <a:pPr algn="l" indent="0" marL="0">
              <a:buNone/>
            </a:pPr>
            <a:r>
              <a:rPr lang="en-US" sz="3200" b="1" dirty="0">
                <a:solidFill>
                  <a:srgbClr val="FFFFFF"/>
                </a:solidFill>
                <a:latin typeface="Arial" pitchFamily="34" charset="0"/>
                <a:ea typeface="Arial" pitchFamily="34" charset="-122"/>
                <a:cs typeface="Arial" pitchFamily="34" charset="-120"/>
              </a:rPr>
              <a:t>The Technology Behind</a:t>
            </a:r>
            <a:endParaRPr lang="en-US" sz="3200" dirty="0"/>
          </a:p>
          <a:p>
            <a:pPr algn="l" indent="0" marL="0">
              <a:buNone/>
            </a:pPr>
            <a:r>
              <a:rPr lang="en-US" sz="3200" b="1" dirty="0">
                <a:solidFill>
                  <a:srgbClr val="FFFFFF"/>
                </a:solidFill>
                <a:latin typeface="Arial" pitchFamily="34" charset="0"/>
                <a:ea typeface="Arial" pitchFamily="34" charset="-122"/>
                <a:cs typeface="Arial" pitchFamily="34" charset="-120"/>
              </a:rPr>
              <a:t>Search Predictions</a:t>
            </a:r>
            <a:endParaRPr lang="en-US" sz="3200" dirty="0"/>
          </a:p>
        </p:txBody>
      </p:sp>
      <p:sp>
        <p:nvSpPr>
          <p:cNvPr id="4" name="Text 2"/>
          <p:cNvSpPr/>
          <p:nvPr/>
        </p:nvSpPr>
        <p:spPr>
          <a:xfrm>
            <a:off x="457200" y="2468880"/>
            <a:ext cx="8229600" cy="457200"/>
          </a:xfrm>
          <a:prstGeom prst="rect">
            <a:avLst/>
          </a:prstGeom>
          <a:noFill/>
          <a:ln/>
        </p:spPr>
        <p:txBody>
          <a:bodyPr wrap="square" rtlCol="0" anchor="ctr"/>
          <a:lstStyle/>
          <a:p>
            <a:pPr algn="l" indent="0" marL="0">
              <a:buNone/>
            </a:pPr>
            <a:r>
              <a:rPr lang="en-US" sz="1400" dirty="0">
                <a:solidFill>
                  <a:srgbClr val="FFFF00"/>
                </a:solidFill>
                <a:latin typeface="Arial" pitchFamily="34" charset="0"/>
                <a:ea typeface="Arial" pitchFamily="34" charset="-122"/>
                <a:cs typeface="Arial" pitchFamily="34" charset="-120"/>
              </a:rPr>
              <a:t>Inside Google's prediction engine</a:t>
            </a:r>
            <a:endParaRPr lang="en-US" sz="1400" dirty="0"/>
          </a:p>
        </p:txBody>
      </p:sp>
      <p:pic>
        <p:nvPicPr>
          <p:cNvPr id="5" name="Image 0" descr="preencoded.png">    </p:cNvPr>
          <p:cNvPicPr>
            <a:picLocks noChangeAspect="1"/>
          </p:cNvPicPr>
          <p:nvPr/>
        </p:nvPicPr>
        <p:blipFill>
          <a:blip r:embed="rId1"/>
          <a:stretch>
            <a:fillRect/>
          </a:stretch>
        </p:blipFill>
        <p:spPr>
          <a:xfrm>
            <a:off x="8046720" y="4434840"/>
            <a:ext cx="548640" cy="5486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0020C2"/>
          </a:solidFill>
          <a:ln/>
        </p:spPr>
      </p:sp>
      <p:sp>
        <p:nvSpPr>
          <p:cNvPr id="3" name="Text 1"/>
          <p:cNvSpPr/>
          <p:nvPr/>
        </p:nvSpPr>
        <p:spPr>
          <a:xfrm>
            <a:off x="365760" y="137160"/>
            <a:ext cx="7863840" cy="457200"/>
          </a:xfrm>
          <a:prstGeom prst="rect">
            <a:avLst/>
          </a:prstGeom>
          <a:noFill/>
          <a:ln/>
        </p:spPr>
        <p:txBody>
          <a:bodyPr wrap="square" rtlCol="0" anchor="ctr"/>
          <a:lstStyle/>
          <a:p>
            <a:pPr indent="0" marL="0">
              <a:buNone/>
            </a:pPr>
            <a:r>
              <a:rPr lang="en-US" sz="2000" b="1" dirty="0">
                <a:solidFill>
                  <a:srgbClr val="FFFFFF"/>
                </a:solidFill>
                <a:latin typeface="Arial" pitchFamily="34" charset="0"/>
                <a:ea typeface="Arial" pitchFamily="34" charset="-122"/>
                <a:cs typeface="Arial" pitchFamily="34" charset="-120"/>
              </a:rPr>
              <a:t>Machine Learning and Predictive Algorithms</a:t>
            </a:r>
            <a:endParaRPr lang="en-US" sz="2000" dirty="0"/>
          </a:p>
        </p:txBody>
      </p:sp>
      <p:pic>
        <p:nvPicPr>
          <p:cNvPr id="4" name="Image 0" descr="preencoded.png">    </p:cNvPr>
          <p:cNvPicPr>
            <a:picLocks noChangeAspect="1"/>
          </p:cNvPicPr>
          <p:nvPr/>
        </p:nvPicPr>
        <p:blipFill>
          <a:blip r:embed="rId1"/>
          <a:stretch>
            <a:fillRect/>
          </a:stretch>
        </p:blipFill>
        <p:spPr>
          <a:xfrm>
            <a:off x="8229600" y="109728"/>
            <a:ext cx="457200" cy="457200"/>
          </a:xfrm>
          <a:prstGeom prst="rect">
            <a:avLst/>
          </a:prstGeom>
        </p:spPr>
      </p:pic>
      <p:sp>
        <p:nvSpPr>
          <p:cNvPr id="5" name="Text 2"/>
          <p:cNvSpPr/>
          <p:nvPr/>
        </p:nvSpPr>
        <p:spPr>
          <a:xfrm>
            <a:off x="365760" y="86868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Google's autocomplete system is powered by advanced machine learning algorithms that analyze patterns across billions of searches. These systems use neural networks trained on massive datasets of search queries to predict what users are most likely looking for based on the characters they have typed so far. The technology has evolved significantly since autocomplete was first introduced in 2004.</a:t>
            </a:r>
            <a:endParaRPr lang="en-US" sz="1100" dirty="0"/>
          </a:p>
        </p:txBody>
      </p:sp>
      <p:sp>
        <p:nvSpPr>
          <p:cNvPr id="6" name="Text 3"/>
          <p:cNvSpPr/>
          <p:nvPr/>
        </p:nvSpPr>
        <p:spPr>
          <a:xfrm>
            <a:off x="365760" y="169164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The prediction engine operates in real-time, generating suggestions within milliseconds as you type. It considers not just exact phrase matches but also semantic relationships, spelling variations, and contextual relevance. For example, if you type "best rest" the system might predict "best restaurants near me" because it understands the relationship between those terms and common user intent.</a:t>
            </a:r>
            <a:endParaRPr lang="en-US" sz="1100" dirty="0"/>
          </a:p>
        </p:txBody>
      </p:sp>
      <p:sp>
        <p:nvSpPr>
          <p:cNvPr id="7" name="Text 4"/>
          <p:cNvSpPr/>
          <p:nvPr/>
        </p:nvSpPr>
        <p:spPr>
          <a:xfrm>
            <a:off x="365760" y="2560320"/>
            <a:ext cx="8412480" cy="822960"/>
          </a:xfrm>
          <a:prstGeom prst="rect">
            <a:avLst/>
          </a:prstGeom>
          <a:noFill/>
          <a:ln/>
        </p:spPr>
        <p:txBody>
          <a:bodyPr wrap="square" rtlCol="0" anchor="t"/>
          <a:lstStyle/>
          <a:p>
            <a:pPr algn="l" indent="0" marL="0">
              <a:buNone/>
            </a:pPr>
            <a:r>
              <a:rPr lang="en-US" sz="1100" dirty="0">
                <a:solidFill>
                  <a:srgbClr val="2D3748"/>
                </a:solidFill>
                <a:latin typeface="Arial" pitchFamily="34" charset="0"/>
                <a:ea typeface="Arial" pitchFamily="34" charset="-122"/>
                <a:cs typeface="Arial" pitchFamily="34" charset="-120"/>
              </a:rPr>
              <a:t>Google continuously refines these algorithms through feedback loops. When users select a suggested query, that selection reinforces the prediction. When users ignore suggestions and complete their own queries, those patterns also feed back into the system. This creates a self-reinforcing cycle where popular searches become more prominent over time—and where changing search behavior can gradually shift predictions.</a:t>
            </a:r>
            <a:endParaRPr lang="en-US" sz="1100" dirty="0"/>
          </a:p>
        </p:txBody>
      </p:sp>
      <p:sp>
        <p:nvSpPr>
          <p:cNvPr id="8" name="Shape 5"/>
          <p:cNvSpPr/>
          <p:nvPr/>
        </p:nvSpPr>
        <p:spPr>
          <a:xfrm>
            <a:off x="365760" y="3429000"/>
            <a:ext cx="8412480" cy="640080"/>
          </a:xfrm>
          <a:prstGeom prst="rect">
            <a:avLst/>
          </a:prstGeom>
          <a:solidFill>
            <a:srgbClr val="E8ECFF"/>
          </a:solidFill>
          <a:ln/>
        </p:spPr>
      </p:sp>
      <p:sp>
        <p:nvSpPr>
          <p:cNvPr id="9" name="Text 6"/>
          <p:cNvSpPr/>
          <p:nvPr/>
        </p:nvSpPr>
        <p:spPr>
          <a:xfrm>
            <a:off x="457200" y="3520440"/>
            <a:ext cx="8229600" cy="457200"/>
          </a:xfrm>
          <a:prstGeom prst="rect">
            <a:avLst/>
          </a:prstGeom>
          <a:noFill/>
          <a:ln/>
        </p:spPr>
        <p:txBody>
          <a:bodyPr wrap="square" rtlCol="0" anchor="ctr"/>
          <a:lstStyle/>
          <a:p>
            <a:pPr indent="0" marL="0">
              <a:buNone/>
            </a:pPr>
            <a:r>
              <a:rPr lang="en-US" sz="1000" dirty="0">
                <a:solidFill>
                  <a:srgbClr val="2D3748"/>
                </a:solidFill>
                <a:latin typeface="Arial" pitchFamily="34" charset="0"/>
                <a:ea typeface="Arial" pitchFamily="34" charset="-122"/>
                <a:cs typeface="Arial" pitchFamily="34" charset="-120"/>
              </a:rPr>
              <a:t>Technical Insight: Google's autocomplete system processes queries in under 100 milliseconds, analyzing your partial input against billions of possible completions to surface the most relevant predictions.</a:t>
            </a:r>
            <a:endParaRPr lang="en-US" sz="1000" dirty="0"/>
          </a:p>
        </p:txBody>
      </p:sp>
      <p:sp>
        <p:nvSpPr>
          <p:cNvPr id="10" name="Text 7"/>
          <p:cNvSpPr/>
          <p:nvPr/>
        </p:nvSpPr>
        <p:spPr>
          <a:xfrm>
            <a:off x="365760" y="4297680"/>
            <a:ext cx="8412480" cy="457200"/>
          </a:xfrm>
          <a:prstGeom prst="rect">
            <a:avLst/>
          </a:prstGeom>
          <a:noFill/>
          <a:ln/>
        </p:spPr>
        <p:txBody>
          <a:bodyPr wrap="square" rtlCol="0" anchor="ctr"/>
          <a:lstStyle/>
          <a:p>
            <a:pPr indent="0" marL="0">
              <a:buNone/>
            </a:pPr>
            <a:r>
              <a:rPr lang="en-US" sz="800" i="1" dirty="0">
                <a:solidFill>
                  <a:srgbClr val="718096"/>
                </a:solidFill>
                <a:latin typeface="Arial" pitchFamily="34" charset="0"/>
                <a:ea typeface="Arial" pitchFamily="34" charset="-122"/>
                <a:cs typeface="Arial" pitchFamily="34" charset="-120"/>
              </a:rPr>
              <a:t>Image Prompt: Abstract visualization of neural network connections with glowing nodes and pathways, modern data science aesthetic, blue color scheme, professional digital illustration, landscape orientation, no text</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53</Slides>
  <Notes>53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53</vt:i4>
      </vt:variant>
    </vt:vector>
  </HeadingPairs>
  <TitlesOfParts>
    <vt:vector size="5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vector>
  </TitlesOfParts>
  <Company>Reputation Return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Google Autocomplete and Autosuggest: How They Work and How to Improve Your Results</dc:title>
  <dc:subject>Understanding and Ethically Modifying Google Autocomplete Suggestions</dc:subject>
  <dc:creator>Reputation Return</dc:creator>
  <cp:lastModifiedBy>Reputation Return</cp:lastModifiedBy>
  <cp:revision>1</cp:revision>
  <dcterms:created xsi:type="dcterms:W3CDTF">2026-07-28T02:34:03Z</dcterms:created>
  <dcterms:modified xsi:type="dcterms:W3CDTF">2026-07-28T02:34:03Z</dcterms:modified>
</cp:coreProperties>
</file>